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302" r:id="rId4"/>
    <p:sldId id="298" r:id="rId5"/>
    <p:sldId id="309" r:id="rId6"/>
    <p:sldId id="279" r:id="rId7"/>
    <p:sldId id="310" r:id="rId8"/>
    <p:sldId id="296" r:id="rId9"/>
    <p:sldId id="311" r:id="rId10"/>
    <p:sldId id="278" r:id="rId11"/>
    <p:sldId id="277" r:id="rId12"/>
    <p:sldId id="303" r:id="rId13"/>
    <p:sldId id="313" r:id="rId14"/>
    <p:sldId id="280" r:id="rId15"/>
    <p:sldId id="274" r:id="rId16"/>
    <p:sldId id="300" r:id="rId17"/>
    <p:sldId id="315" r:id="rId18"/>
    <p:sldId id="262" r:id="rId19"/>
    <p:sldId id="270" r:id="rId20"/>
    <p:sldId id="312" r:id="rId21"/>
    <p:sldId id="304" r:id="rId22"/>
    <p:sldId id="362" r:id="rId23"/>
    <p:sldId id="289" r:id="rId24"/>
    <p:sldId id="363" r:id="rId25"/>
    <p:sldId id="364" r:id="rId26"/>
    <p:sldId id="365" r:id="rId27"/>
    <p:sldId id="366" r:id="rId28"/>
    <p:sldId id="367" r:id="rId29"/>
    <p:sldId id="368" r:id="rId30"/>
    <p:sldId id="306" r:id="rId31"/>
    <p:sldId id="281" r:id="rId32"/>
    <p:sldId id="369" r:id="rId33"/>
    <p:sldId id="299" r:id="rId34"/>
    <p:sldId id="305" r:id="rId35"/>
    <p:sldId id="263" r:id="rId36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 userDrawn="1">
          <p15:clr>
            <a:srgbClr val="A4A3A4"/>
          </p15:clr>
        </p15:guide>
        <p15:guide id="2" pos="14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0F04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D0F6A-828E-4941-8BB3-47BA626AE292}" v="9" dt="2025-05-04T22:48:16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1" autoAdjust="0"/>
  </p:normalViewPr>
  <p:slideViewPr>
    <p:cSldViewPr snapToGrid="0" snapToObjects="1">
      <p:cViewPr varScale="1">
        <p:scale>
          <a:sx n="16" d="100"/>
          <a:sy n="16" d="100"/>
        </p:scale>
        <p:origin x="844" y="24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7FFEA-292B-4C97-A22A-A291563BFC25}" type="doc">
      <dgm:prSet loTypeId="urn:microsoft.com/office/officeart/2005/8/layout/gear1" loCatId="cycle" qsTypeId="urn:microsoft.com/office/officeart/2005/8/quickstyle/simple1" qsCatId="simple" csTypeId="urn:microsoft.com/office/officeart/2005/8/colors/accent1_3" csCatId="accent1" phldr="1"/>
      <dgm:spPr/>
    </dgm:pt>
    <dgm:pt modelId="{EAA82D75-7966-4AE9-9D11-E4F5C1671B1A}">
      <dgm:prSet phldrT="[Szöveg]" custT="1"/>
      <dgm:spPr/>
      <dgm:t>
        <a:bodyPr/>
        <a:lstStyle/>
        <a:p>
          <a:r>
            <a:rPr lang="hu-HU" sz="7200" b="1" dirty="0">
              <a:latin typeface="Arial Narrow" panose="020B0606020202030204" pitchFamily="34" charset="0"/>
              <a:cs typeface="Times New Roman" panose="02020603050405020304" pitchFamily="18" charset="0"/>
            </a:rPr>
            <a:t>AZONNAL BEVETHETŐ MÉRNÖK</a:t>
          </a:r>
        </a:p>
      </dgm:t>
    </dgm:pt>
    <dgm:pt modelId="{746A825C-5646-471E-9A40-1E956D6D36A2}" type="parTrans" cxnId="{EA8149E4-9E73-4026-9711-31B0737C01EA}">
      <dgm:prSet/>
      <dgm:spPr/>
      <dgm:t>
        <a:bodyPr/>
        <a:lstStyle/>
        <a:p>
          <a:endParaRPr lang="hu-HU" sz="5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9BC69-7921-4747-80F4-A60158B0515F}" type="sibTrans" cxnId="{EA8149E4-9E73-4026-9711-31B0737C01EA}">
      <dgm:prSet/>
      <dgm:spPr/>
      <dgm:t>
        <a:bodyPr/>
        <a:lstStyle/>
        <a:p>
          <a:endParaRPr lang="hu-HU" sz="5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7717E-9E8F-4EDE-A020-935301FBA496}">
      <dgm:prSet phldrT="[Szöveg]" custT="1"/>
      <dgm:spPr/>
      <dgm:t>
        <a:bodyPr/>
        <a:lstStyle/>
        <a:p>
          <a:r>
            <a:rPr lang="hu-HU" sz="4800" b="1" dirty="0">
              <a:latin typeface="Arial Narrow" panose="020B0606020202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KORSZERŰ IPARI, TECHNIKAI ÉS HELYI ISMERET</a:t>
          </a:r>
        </a:p>
      </dgm:t>
    </dgm:pt>
    <dgm:pt modelId="{D772621C-71F2-4B90-B4EF-BF29AC857F69}" type="parTrans" cxnId="{E7BD4E6F-8DF1-4598-A283-ABBABE92C5E3}">
      <dgm:prSet/>
      <dgm:spPr/>
      <dgm:t>
        <a:bodyPr/>
        <a:lstStyle/>
        <a:p>
          <a:endParaRPr lang="hu-HU" sz="5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2546C-5BE9-4A48-A57A-ABDB88D0F3DC}" type="sibTrans" cxnId="{E7BD4E6F-8DF1-4598-A283-ABBABE92C5E3}">
      <dgm:prSet/>
      <dgm:spPr/>
      <dgm:t>
        <a:bodyPr/>
        <a:lstStyle/>
        <a:p>
          <a:endParaRPr lang="hu-HU" sz="5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822C6-B97A-4056-85D7-BD7F0D55A07C}">
      <dgm:prSet phldrT="[Szöveg]" custT="1"/>
      <dgm:spPr/>
      <dgm:t>
        <a:bodyPr/>
        <a:lstStyle/>
        <a:p>
          <a:r>
            <a:rPr lang="hu-HU" sz="4800" b="1" dirty="0">
              <a:latin typeface="Arial Narrow" panose="020B0606020202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MAGAS SZINTŰ ELMÉLETI KÉPZÉS</a:t>
          </a:r>
        </a:p>
      </dgm:t>
    </dgm:pt>
    <dgm:pt modelId="{938988E6-B67F-4EBD-B767-1526D1896CA3}" type="parTrans" cxnId="{4EF91AFD-457D-4245-B531-4A652D3EFC2B}">
      <dgm:prSet/>
      <dgm:spPr/>
      <dgm:t>
        <a:bodyPr/>
        <a:lstStyle/>
        <a:p>
          <a:endParaRPr lang="hu-HU" sz="5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9B7F6-B38F-443E-AFD3-43F101E46441}" type="sibTrans" cxnId="{4EF91AFD-457D-4245-B531-4A652D3EFC2B}">
      <dgm:prSet/>
      <dgm:spPr/>
      <dgm:t>
        <a:bodyPr/>
        <a:lstStyle/>
        <a:p>
          <a:endParaRPr lang="hu-HU" sz="5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F5A75-A96B-4328-B1C9-ADF8F4AAD4AD}" type="pres">
      <dgm:prSet presAssocID="{F537FFEA-292B-4C97-A22A-A291563BFC2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4841064-364E-4C32-B657-0B28704DCFD6}" type="pres">
      <dgm:prSet presAssocID="{EAA82D75-7966-4AE9-9D11-E4F5C1671B1A}" presName="gear1" presStyleLbl="node1" presStyleIdx="0" presStyleCnt="3" custLinFactNeighborX="-1525" custLinFactNeighborY="0">
        <dgm:presLayoutVars>
          <dgm:chMax val="1"/>
          <dgm:bulletEnabled val="1"/>
        </dgm:presLayoutVars>
      </dgm:prSet>
      <dgm:spPr/>
    </dgm:pt>
    <dgm:pt modelId="{5CA787ED-389F-4AF5-BB86-B8BB7D535540}" type="pres">
      <dgm:prSet presAssocID="{EAA82D75-7966-4AE9-9D11-E4F5C1671B1A}" presName="gear1srcNode" presStyleLbl="node1" presStyleIdx="0" presStyleCnt="3"/>
      <dgm:spPr/>
    </dgm:pt>
    <dgm:pt modelId="{E11ECA16-5FFA-4BA0-9655-DB436391592A}" type="pres">
      <dgm:prSet presAssocID="{EAA82D75-7966-4AE9-9D11-E4F5C1671B1A}" presName="gear1dstNode" presStyleLbl="node1" presStyleIdx="0" presStyleCnt="3"/>
      <dgm:spPr/>
    </dgm:pt>
    <dgm:pt modelId="{57D950A1-3176-49EF-B2C4-0C1C28408A6D}" type="pres">
      <dgm:prSet presAssocID="{18D7717E-9E8F-4EDE-A020-935301FBA49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BA805ED-4223-4C19-B4C7-F41220F0D5DA}" type="pres">
      <dgm:prSet presAssocID="{18D7717E-9E8F-4EDE-A020-935301FBA496}" presName="gear2srcNode" presStyleLbl="node1" presStyleIdx="1" presStyleCnt="3"/>
      <dgm:spPr/>
    </dgm:pt>
    <dgm:pt modelId="{5A958E0F-6678-4F11-8732-150BF263EE2E}" type="pres">
      <dgm:prSet presAssocID="{18D7717E-9E8F-4EDE-A020-935301FBA496}" presName="gear2dstNode" presStyleLbl="node1" presStyleIdx="1" presStyleCnt="3"/>
      <dgm:spPr/>
    </dgm:pt>
    <dgm:pt modelId="{768CDD51-D2A6-4F75-B289-7228BFDD1C3A}" type="pres">
      <dgm:prSet presAssocID="{16E822C6-B97A-4056-85D7-BD7F0D55A07C}" presName="gear3" presStyleLbl="node1" presStyleIdx="2" presStyleCnt="3"/>
      <dgm:spPr/>
    </dgm:pt>
    <dgm:pt modelId="{5C7FCDD8-39CF-4D3F-8496-52861D277074}" type="pres">
      <dgm:prSet presAssocID="{16E822C6-B97A-4056-85D7-BD7F0D55A07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451B5A9-1F0C-4E1E-93C6-E5A0455DBB7D}" type="pres">
      <dgm:prSet presAssocID="{16E822C6-B97A-4056-85D7-BD7F0D55A07C}" presName="gear3srcNode" presStyleLbl="node1" presStyleIdx="2" presStyleCnt="3"/>
      <dgm:spPr/>
    </dgm:pt>
    <dgm:pt modelId="{F52244FA-79D6-49BB-85F3-0E37689DB35B}" type="pres">
      <dgm:prSet presAssocID="{16E822C6-B97A-4056-85D7-BD7F0D55A07C}" presName="gear3dstNode" presStyleLbl="node1" presStyleIdx="2" presStyleCnt="3"/>
      <dgm:spPr/>
    </dgm:pt>
    <dgm:pt modelId="{8E93D898-0DB8-4CCB-9F79-223245262704}" type="pres">
      <dgm:prSet presAssocID="{90D9BC69-7921-4747-80F4-A60158B0515F}" presName="connector1" presStyleLbl="sibTrans2D1" presStyleIdx="0" presStyleCnt="3"/>
      <dgm:spPr/>
    </dgm:pt>
    <dgm:pt modelId="{E287DD4C-FD8D-45DF-B04F-A9CB30B8CE59}" type="pres">
      <dgm:prSet presAssocID="{51E2546C-5BE9-4A48-A57A-ABDB88D0F3DC}" presName="connector2" presStyleLbl="sibTrans2D1" presStyleIdx="1" presStyleCnt="3"/>
      <dgm:spPr/>
    </dgm:pt>
    <dgm:pt modelId="{CFDEAF4E-710B-4099-B4DA-1ABB99104DAF}" type="pres">
      <dgm:prSet presAssocID="{8F79B7F6-B38F-443E-AFD3-43F101E46441}" presName="connector3" presStyleLbl="sibTrans2D1" presStyleIdx="2" presStyleCnt="3"/>
      <dgm:spPr/>
    </dgm:pt>
  </dgm:ptLst>
  <dgm:cxnLst>
    <dgm:cxn modelId="{389D7E22-F946-420B-98FE-B996668416DD}" type="presOf" srcId="{16E822C6-B97A-4056-85D7-BD7F0D55A07C}" destId="{5C7FCDD8-39CF-4D3F-8496-52861D277074}" srcOrd="1" destOrd="0" presId="urn:microsoft.com/office/officeart/2005/8/layout/gear1"/>
    <dgm:cxn modelId="{3D60962C-14BC-490C-996F-E6A876B16A9B}" type="presOf" srcId="{8F79B7F6-B38F-443E-AFD3-43F101E46441}" destId="{CFDEAF4E-710B-4099-B4DA-1ABB99104DAF}" srcOrd="0" destOrd="0" presId="urn:microsoft.com/office/officeart/2005/8/layout/gear1"/>
    <dgm:cxn modelId="{E32A5D2F-7963-460A-82FF-C2365BCC21B9}" type="presOf" srcId="{90D9BC69-7921-4747-80F4-A60158B0515F}" destId="{8E93D898-0DB8-4CCB-9F79-223245262704}" srcOrd="0" destOrd="0" presId="urn:microsoft.com/office/officeart/2005/8/layout/gear1"/>
    <dgm:cxn modelId="{7C605635-AB90-450E-A575-FB7354CC7067}" type="presOf" srcId="{EAA82D75-7966-4AE9-9D11-E4F5C1671B1A}" destId="{5CA787ED-389F-4AF5-BB86-B8BB7D535540}" srcOrd="1" destOrd="0" presId="urn:microsoft.com/office/officeart/2005/8/layout/gear1"/>
    <dgm:cxn modelId="{6C08A55B-3E9C-4CEE-9687-BF11D9A40BE0}" type="presOf" srcId="{16E822C6-B97A-4056-85D7-BD7F0D55A07C}" destId="{F52244FA-79D6-49BB-85F3-0E37689DB35B}" srcOrd="3" destOrd="0" presId="urn:microsoft.com/office/officeart/2005/8/layout/gear1"/>
    <dgm:cxn modelId="{8F99CE41-B54C-48CE-819A-148E420DDE10}" type="presOf" srcId="{EAA82D75-7966-4AE9-9D11-E4F5C1671B1A}" destId="{84841064-364E-4C32-B657-0B28704DCFD6}" srcOrd="0" destOrd="0" presId="urn:microsoft.com/office/officeart/2005/8/layout/gear1"/>
    <dgm:cxn modelId="{F01AF066-7E1B-4C9A-B75E-2DC0DFCA86AB}" type="presOf" srcId="{16E822C6-B97A-4056-85D7-BD7F0D55A07C}" destId="{768CDD51-D2A6-4F75-B289-7228BFDD1C3A}" srcOrd="0" destOrd="0" presId="urn:microsoft.com/office/officeart/2005/8/layout/gear1"/>
    <dgm:cxn modelId="{E7BD4E6F-8DF1-4598-A283-ABBABE92C5E3}" srcId="{F537FFEA-292B-4C97-A22A-A291563BFC25}" destId="{18D7717E-9E8F-4EDE-A020-935301FBA496}" srcOrd="1" destOrd="0" parTransId="{D772621C-71F2-4B90-B4EF-BF29AC857F69}" sibTransId="{51E2546C-5BE9-4A48-A57A-ABDB88D0F3DC}"/>
    <dgm:cxn modelId="{8C2DDB59-C687-483A-96BF-CE182ED568F6}" type="presOf" srcId="{16E822C6-B97A-4056-85D7-BD7F0D55A07C}" destId="{F451B5A9-1F0C-4E1E-93C6-E5A0455DBB7D}" srcOrd="2" destOrd="0" presId="urn:microsoft.com/office/officeart/2005/8/layout/gear1"/>
    <dgm:cxn modelId="{1E80E57A-DEF5-4704-9C1A-20D877B5ED3D}" type="presOf" srcId="{51E2546C-5BE9-4A48-A57A-ABDB88D0F3DC}" destId="{E287DD4C-FD8D-45DF-B04F-A9CB30B8CE59}" srcOrd="0" destOrd="0" presId="urn:microsoft.com/office/officeart/2005/8/layout/gear1"/>
    <dgm:cxn modelId="{C2ED869F-2474-4780-B1C2-4D1E98EF482B}" type="presOf" srcId="{F537FFEA-292B-4C97-A22A-A291563BFC25}" destId="{1A1F5A75-A96B-4328-B1C9-ADF8F4AAD4AD}" srcOrd="0" destOrd="0" presId="urn:microsoft.com/office/officeart/2005/8/layout/gear1"/>
    <dgm:cxn modelId="{AF850BAA-A3E8-4C89-B2C4-19D71323CE7B}" type="presOf" srcId="{18D7717E-9E8F-4EDE-A020-935301FBA496}" destId="{57D950A1-3176-49EF-B2C4-0C1C28408A6D}" srcOrd="0" destOrd="0" presId="urn:microsoft.com/office/officeart/2005/8/layout/gear1"/>
    <dgm:cxn modelId="{53E950D2-88E8-4F52-BD03-7E56992DB2EC}" type="presOf" srcId="{18D7717E-9E8F-4EDE-A020-935301FBA496}" destId="{5A958E0F-6678-4F11-8732-150BF263EE2E}" srcOrd="2" destOrd="0" presId="urn:microsoft.com/office/officeart/2005/8/layout/gear1"/>
    <dgm:cxn modelId="{6DBDBBD9-0365-45D8-95B2-30125CA590A2}" type="presOf" srcId="{EAA82D75-7966-4AE9-9D11-E4F5C1671B1A}" destId="{E11ECA16-5FFA-4BA0-9655-DB436391592A}" srcOrd="2" destOrd="0" presId="urn:microsoft.com/office/officeart/2005/8/layout/gear1"/>
    <dgm:cxn modelId="{EA8149E4-9E73-4026-9711-31B0737C01EA}" srcId="{F537FFEA-292B-4C97-A22A-A291563BFC25}" destId="{EAA82D75-7966-4AE9-9D11-E4F5C1671B1A}" srcOrd="0" destOrd="0" parTransId="{746A825C-5646-471E-9A40-1E956D6D36A2}" sibTransId="{90D9BC69-7921-4747-80F4-A60158B0515F}"/>
    <dgm:cxn modelId="{781DFBF8-DC34-4A4E-B397-D25EAE0D273A}" type="presOf" srcId="{18D7717E-9E8F-4EDE-A020-935301FBA496}" destId="{3BA805ED-4223-4C19-B4C7-F41220F0D5DA}" srcOrd="1" destOrd="0" presId="urn:microsoft.com/office/officeart/2005/8/layout/gear1"/>
    <dgm:cxn modelId="{4EF91AFD-457D-4245-B531-4A652D3EFC2B}" srcId="{F537FFEA-292B-4C97-A22A-A291563BFC25}" destId="{16E822C6-B97A-4056-85D7-BD7F0D55A07C}" srcOrd="2" destOrd="0" parTransId="{938988E6-B67F-4EBD-B767-1526D1896CA3}" sibTransId="{8F79B7F6-B38F-443E-AFD3-43F101E46441}"/>
    <dgm:cxn modelId="{204BEB45-A5F3-447B-9377-5E4566BFD60F}" type="presParOf" srcId="{1A1F5A75-A96B-4328-B1C9-ADF8F4AAD4AD}" destId="{84841064-364E-4C32-B657-0B28704DCFD6}" srcOrd="0" destOrd="0" presId="urn:microsoft.com/office/officeart/2005/8/layout/gear1"/>
    <dgm:cxn modelId="{CF6123C0-9548-4D7B-A6BB-F071BDB24097}" type="presParOf" srcId="{1A1F5A75-A96B-4328-B1C9-ADF8F4AAD4AD}" destId="{5CA787ED-389F-4AF5-BB86-B8BB7D535540}" srcOrd="1" destOrd="0" presId="urn:microsoft.com/office/officeart/2005/8/layout/gear1"/>
    <dgm:cxn modelId="{CA875A90-881C-42ED-96F6-BC74074F50D9}" type="presParOf" srcId="{1A1F5A75-A96B-4328-B1C9-ADF8F4AAD4AD}" destId="{E11ECA16-5FFA-4BA0-9655-DB436391592A}" srcOrd="2" destOrd="0" presId="urn:microsoft.com/office/officeart/2005/8/layout/gear1"/>
    <dgm:cxn modelId="{81B80AA4-22B6-4C93-8302-C7141E509EE2}" type="presParOf" srcId="{1A1F5A75-A96B-4328-B1C9-ADF8F4AAD4AD}" destId="{57D950A1-3176-49EF-B2C4-0C1C28408A6D}" srcOrd="3" destOrd="0" presId="urn:microsoft.com/office/officeart/2005/8/layout/gear1"/>
    <dgm:cxn modelId="{10677E3C-FD12-4B1F-860D-0575EDA919F7}" type="presParOf" srcId="{1A1F5A75-A96B-4328-B1C9-ADF8F4AAD4AD}" destId="{3BA805ED-4223-4C19-B4C7-F41220F0D5DA}" srcOrd="4" destOrd="0" presId="urn:microsoft.com/office/officeart/2005/8/layout/gear1"/>
    <dgm:cxn modelId="{E3E09E08-8D0E-48EF-9872-EBD75B47DE5F}" type="presParOf" srcId="{1A1F5A75-A96B-4328-B1C9-ADF8F4AAD4AD}" destId="{5A958E0F-6678-4F11-8732-150BF263EE2E}" srcOrd="5" destOrd="0" presId="urn:microsoft.com/office/officeart/2005/8/layout/gear1"/>
    <dgm:cxn modelId="{6A852DFB-D6E4-4906-831F-5BADD0084B2E}" type="presParOf" srcId="{1A1F5A75-A96B-4328-B1C9-ADF8F4AAD4AD}" destId="{768CDD51-D2A6-4F75-B289-7228BFDD1C3A}" srcOrd="6" destOrd="0" presId="urn:microsoft.com/office/officeart/2005/8/layout/gear1"/>
    <dgm:cxn modelId="{79A5D0BD-85D9-4793-95F4-E0BD442F7AAB}" type="presParOf" srcId="{1A1F5A75-A96B-4328-B1C9-ADF8F4AAD4AD}" destId="{5C7FCDD8-39CF-4D3F-8496-52861D277074}" srcOrd="7" destOrd="0" presId="urn:microsoft.com/office/officeart/2005/8/layout/gear1"/>
    <dgm:cxn modelId="{35C51B60-00E4-4B29-B818-5F86C3ED606D}" type="presParOf" srcId="{1A1F5A75-A96B-4328-B1C9-ADF8F4AAD4AD}" destId="{F451B5A9-1F0C-4E1E-93C6-E5A0455DBB7D}" srcOrd="8" destOrd="0" presId="urn:microsoft.com/office/officeart/2005/8/layout/gear1"/>
    <dgm:cxn modelId="{828C853B-5236-4E8F-B1FD-B6D566E00FBF}" type="presParOf" srcId="{1A1F5A75-A96B-4328-B1C9-ADF8F4AAD4AD}" destId="{F52244FA-79D6-49BB-85F3-0E37689DB35B}" srcOrd="9" destOrd="0" presId="urn:microsoft.com/office/officeart/2005/8/layout/gear1"/>
    <dgm:cxn modelId="{FB143BFC-B853-4449-BA6C-283CE744C4BA}" type="presParOf" srcId="{1A1F5A75-A96B-4328-B1C9-ADF8F4AAD4AD}" destId="{8E93D898-0DB8-4CCB-9F79-223245262704}" srcOrd="10" destOrd="0" presId="urn:microsoft.com/office/officeart/2005/8/layout/gear1"/>
    <dgm:cxn modelId="{667C17A7-BC5B-44B9-868B-70C89E79BDF3}" type="presParOf" srcId="{1A1F5A75-A96B-4328-B1C9-ADF8F4AAD4AD}" destId="{E287DD4C-FD8D-45DF-B04F-A9CB30B8CE59}" srcOrd="11" destOrd="0" presId="urn:microsoft.com/office/officeart/2005/8/layout/gear1"/>
    <dgm:cxn modelId="{E36FA5F5-43D7-4C03-AF69-B7F8D37E8AA9}" type="presParOf" srcId="{1A1F5A75-A96B-4328-B1C9-ADF8F4AAD4AD}" destId="{CFDEAF4E-710B-4099-B4DA-1ABB99104D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41064-364E-4C32-B657-0B28704DCFD6}">
      <dsp:nvSpPr>
        <dsp:cNvPr id="0" name=""/>
        <dsp:cNvSpPr/>
      </dsp:nvSpPr>
      <dsp:spPr>
        <a:xfrm>
          <a:off x="10861518" y="8548832"/>
          <a:ext cx="10448572" cy="10448572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200" b="1" kern="1200" dirty="0">
              <a:latin typeface="Arial Narrow" panose="020B0606020202030204" pitchFamily="34" charset="0"/>
              <a:cs typeface="Times New Roman" panose="02020603050405020304" pitchFamily="18" charset="0"/>
            </a:rPr>
            <a:t>AZONNAL BEVETHETŐ MÉRNÖK</a:t>
          </a:r>
        </a:p>
      </dsp:txBody>
      <dsp:txXfrm>
        <a:off x="12962146" y="10996360"/>
        <a:ext cx="6247316" cy="5370782"/>
      </dsp:txXfrm>
    </dsp:sp>
    <dsp:sp modelId="{57D950A1-3176-49EF-B2C4-0C1C28408A6D}">
      <dsp:nvSpPr>
        <dsp:cNvPr id="0" name=""/>
        <dsp:cNvSpPr/>
      </dsp:nvSpPr>
      <dsp:spPr>
        <a:xfrm>
          <a:off x="4941689" y="6079169"/>
          <a:ext cx="7598962" cy="7598962"/>
        </a:xfrm>
        <a:prstGeom prst="gear6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800" b="1" kern="1200" dirty="0">
              <a:latin typeface="Arial Narrow" panose="020B0606020202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KORSZERŰ IPARI, TECHNIKAI ÉS HELYI ISMERET</a:t>
          </a:r>
        </a:p>
      </dsp:txBody>
      <dsp:txXfrm>
        <a:off x="6854751" y="8003793"/>
        <a:ext cx="3772838" cy="3749714"/>
      </dsp:txXfrm>
    </dsp:sp>
    <dsp:sp modelId="{768CDD51-D2A6-4F75-B289-7228BFDD1C3A}">
      <dsp:nvSpPr>
        <dsp:cNvPr id="0" name=""/>
        <dsp:cNvSpPr/>
      </dsp:nvSpPr>
      <dsp:spPr>
        <a:xfrm rot="20700000">
          <a:off x="9197883" y="836661"/>
          <a:ext cx="7445431" cy="7445431"/>
        </a:xfrm>
        <a:prstGeom prst="gear6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800" b="1" kern="1200" dirty="0">
              <a:latin typeface="Arial Narrow" panose="020B0606020202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MAGAS SZINTŰ ELMÉLETI KÉPZÉS</a:t>
          </a:r>
        </a:p>
      </dsp:txBody>
      <dsp:txXfrm rot="-20700000">
        <a:off x="10830885" y="2469662"/>
        <a:ext cx="4179429" cy="4179429"/>
      </dsp:txXfrm>
    </dsp:sp>
    <dsp:sp modelId="{8E93D898-0DB8-4CCB-9F79-223245262704}">
      <dsp:nvSpPr>
        <dsp:cNvPr id="0" name=""/>
        <dsp:cNvSpPr/>
      </dsp:nvSpPr>
      <dsp:spPr>
        <a:xfrm>
          <a:off x="10391768" y="6871113"/>
          <a:ext cx="13374173" cy="13374173"/>
        </a:xfrm>
        <a:prstGeom prst="circularArrow">
          <a:avLst>
            <a:gd name="adj1" fmla="val 4687"/>
            <a:gd name="adj2" fmla="val 299029"/>
            <a:gd name="adj3" fmla="val 2602057"/>
            <a:gd name="adj4" fmla="val 15687299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DD4C-FD8D-45DF-B04F-A9CB30B8CE59}">
      <dsp:nvSpPr>
        <dsp:cNvPr id="0" name=""/>
        <dsp:cNvSpPr/>
      </dsp:nvSpPr>
      <dsp:spPr>
        <a:xfrm>
          <a:off x="3595927" y="4334278"/>
          <a:ext cx="9717172" cy="97171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53151"/>
            <a:satOff val="-2127"/>
            <a:lumOff val="114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EAF4E-710B-4099-B4DA-1ABB99104DAF}">
      <dsp:nvSpPr>
        <dsp:cNvPr id="0" name=""/>
        <dsp:cNvSpPr/>
      </dsp:nvSpPr>
      <dsp:spPr>
        <a:xfrm>
          <a:off x="7475678" y="-857696"/>
          <a:ext cx="10477068" cy="10477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306302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8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8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3" y="786425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5" y="786425"/>
            <a:ext cx="30580792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46451838" cy="261334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457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740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2656" y="1293751"/>
            <a:ext cx="44094182" cy="2759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574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72455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32656" y="1293751"/>
            <a:ext cx="44094182" cy="2759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574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1" y="19170005"/>
            <a:ext cx="44899824" cy="6025584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685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671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67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671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671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67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35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208B27CB-0016-4E16-B332-AB8C261D2D73}"/>
              </a:ext>
            </a:extLst>
          </p:cNvPr>
          <p:cNvSpPr/>
          <p:nvPr userDrawn="1"/>
        </p:nvSpPr>
        <p:spPr>
          <a:xfrm>
            <a:off x="11403486" y="25765"/>
            <a:ext cx="7085357" cy="26155974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668647 w 1245586"/>
              <a:gd name="connsiteY0" fmla="*/ 0 h 5123289"/>
              <a:gd name="connsiteX1" fmla="*/ 285672 w 1245586"/>
              <a:gd name="connsiteY1" fmla="*/ 5123289 h 5123289"/>
              <a:gd name="connsiteX2" fmla="*/ 0 w 1245586"/>
              <a:gd name="connsiteY2" fmla="*/ 5123289 h 5123289"/>
              <a:gd name="connsiteX3" fmla="*/ 668647 w 1245586"/>
              <a:gd name="connsiteY3" fmla="*/ 0 h 5123289"/>
              <a:gd name="connsiteX0" fmla="*/ 668647 w 1393156"/>
              <a:gd name="connsiteY0" fmla="*/ 0 h 5138037"/>
              <a:gd name="connsiteX1" fmla="*/ 632259 w 1393156"/>
              <a:gd name="connsiteY1" fmla="*/ 5138037 h 5138037"/>
              <a:gd name="connsiteX2" fmla="*/ 0 w 1393156"/>
              <a:gd name="connsiteY2" fmla="*/ 5123289 h 5138037"/>
              <a:gd name="connsiteX3" fmla="*/ 668647 w 13931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94880"/>
              <a:gd name="connsiteY0" fmla="*/ 0 h 5138037"/>
              <a:gd name="connsiteX1" fmla="*/ 588014 w 1394880"/>
              <a:gd name="connsiteY1" fmla="*/ 5138037 h 5138037"/>
              <a:gd name="connsiteX2" fmla="*/ 0 w 1394880"/>
              <a:gd name="connsiteY2" fmla="*/ 5123289 h 5138037"/>
              <a:gd name="connsiteX3" fmla="*/ 668647 w 1394880"/>
              <a:gd name="connsiteY3" fmla="*/ 0 h 5138037"/>
              <a:gd name="connsiteX0" fmla="*/ 662823 w 1391760"/>
              <a:gd name="connsiteY0" fmla="*/ 0 h 5158422"/>
              <a:gd name="connsiteX1" fmla="*/ 588014 w 1391760"/>
              <a:gd name="connsiteY1" fmla="*/ 5158422 h 5158422"/>
              <a:gd name="connsiteX2" fmla="*/ 0 w 1391760"/>
              <a:gd name="connsiteY2" fmla="*/ 5143674 h 5158422"/>
              <a:gd name="connsiteX3" fmla="*/ 662823 w 1391760"/>
              <a:gd name="connsiteY3" fmla="*/ 0 h 5158422"/>
              <a:gd name="connsiteX0" fmla="*/ 669497 w 1398434"/>
              <a:gd name="connsiteY0" fmla="*/ 0 h 5158422"/>
              <a:gd name="connsiteX1" fmla="*/ 594688 w 1398434"/>
              <a:gd name="connsiteY1" fmla="*/ 5158422 h 5158422"/>
              <a:gd name="connsiteX2" fmla="*/ 0 w 1398434"/>
              <a:gd name="connsiteY2" fmla="*/ 5150348 h 5158422"/>
              <a:gd name="connsiteX3" fmla="*/ 669497 w 1398434"/>
              <a:gd name="connsiteY3" fmla="*/ 0 h 5158422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60636"/>
              <a:gd name="connsiteY0" fmla="*/ 0 h 5161439"/>
              <a:gd name="connsiteX1" fmla="*/ 594688 w 1360636"/>
              <a:gd name="connsiteY1" fmla="*/ 5161439 h 5161439"/>
              <a:gd name="connsiteX2" fmla="*/ 0 w 1360636"/>
              <a:gd name="connsiteY2" fmla="*/ 5153365 h 5161439"/>
              <a:gd name="connsiteX3" fmla="*/ 588016 w 1360636"/>
              <a:gd name="connsiteY3" fmla="*/ 0 h 5161439"/>
              <a:gd name="connsiteX0" fmla="*/ 666618 w 1401622"/>
              <a:gd name="connsiteY0" fmla="*/ 0 h 5161439"/>
              <a:gd name="connsiteX1" fmla="*/ 594688 w 1401622"/>
              <a:gd name="connsiteY1" fmla="*/ 5161439 h 5161439"/>
              <a:gd name="connsiteX2" fmla="*/ 0 w 1401622"/>
              <a:gd name="connsiteY2" fmla="*/ 5153365 h 5161439"/>
              <a:gd name="connsiteX3" fmla="*/ 666618 w 1401622"/>
              <a:gd name="connsiteY3" fmla="*/ 0 h 5161439"/>
              <a:gd name="connsiteX0" fmla="*/ 666618 w 1149867"/>
              <a:gd name="connsiteY0" fmla="*/ 547422 h 5708861"/>
              <a:gd name="connsiteX1" fmla="*/ 757819 w 1149867"/>
              <a:gd name="connsiteY1" fmla="*/ 731398 h 5708861"/>
              <a:gd name="connsiteX2" fmla="*/ 594688 w 1149867"/>
              <a:gd name="connsiteY2" fmla="*/ 5708861 h 5708861"/>
              <a:gd name="connsiteX3" fmla="*/ 0 w 1149867"/>
              <a:gd name="connsiteY3" fmla="*/ 5700787 h 5708861"/>
              <a:gd name="connsiteX4" fmla="*/ 666618 w 1149867"/>
              <a:gd name="connsiteY4" fmla="*/ 547422 h 5708861"/>
              <a:gd name="connsiteX0" fmla="*/ 666618 w 1149867"/>
              <a:gd name="connsiteY0" fmla="*/ 537491 h 5698930"/>
              <a:gd name="connsiteX1" fmla="*/ 645156 w 1149867"/>
              <a:gd name="connsiteY1" fmla="*/ 745047 h 5698930"/>
              <a:gd name="connsiteX2" fmla="*/ 594688 w 1149867"/>
              <a:gd name="connsiteY2" fmla="*/ 5698930 h 5698930"/>
              <a:gd name="connsiteX3" fmla="*/ 0 w 1149867"/>
              <a:gd name="connsiteY3" fmla="*/ 5690856 h 5698930"/>
              <a:gd name="connsiteX4" fmla="*/ 666618 w 1149867"/>
              <a:gd name="connsiteY4" fmla="*/ 537491 h 5698930"/>
              <a:gd name="connsiteX0" fmla="*/ 698058 w 1170507"/>
              <a:gd name="connsiteY0" fmla="*/ 539678 h 5695877"/>
              <a:gd name="connsiteX1" fmla="*/ 645156 w 1170507"/>
              <a:gd name="connsiteY1" fmla="*/ 741994 h 5695877"/>
              <a:gd name="connsiteX2" fmla="*/ 594688 w 1170507"/>
              <a:gd name="connsiteY2" fmla="*/ 5695877 h 5695877"/>
              <a:gd name="connsiteX3" fmla="*/ 0 w 1170507"/>
              <a:gd name="connsiteY3" fmla="*/ 5687803 h 5695877"/>
              <a:gd name="connsiteX4" fmla="*/ 698058 w 1170507"/>
              <a:gd name="connsiteY4" fmla="*/ 539678 h 5695877"/>
              <a:gd name="connsiteX0" fmla="*/ 698058 w 1170507"/>
              <a:gd name="connsiteY0" fmla="*/ 627656 h 5783855"/>
              <a:gd name="connsiteX1" fmla="*/ 653017 w 1170507"/>
              <a:gd name="connsiteY1" fmla="*/ 638708 h 5783855"/>
              <a:gd name="connsiteX2" fmla="*/ 594688 w 1170507"/>
              <a:gd name="connsiteY2" fmla="*/ 5783855 h 5783855"/>
              <a:gd name="connsiteX3" fmla="*/ 0 w 1170507"/>
              <a:gd name="connsiteY3" fmla="*/ 5775781 h 5783855"/>
              <a:gd name="connsiteX4" fmla="*/ 698058 w 1170507"/>
              <a:gd name="connsiteY4" fmla="*/ 627656 h 5783855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367662 h 5523861"/>
              <a:gd name="connsiteX1" fmla="*/ 653017 w 1170507"/>
              <a:gd name="connsiteY1" fmla="*/ 365614 h 5523861"/>
              <a:gd name="connsiteX2" fmla="*/ 594688 w 1170507"/>
              <a:gd name="connsiteY2" fmla="*/ 5523861 h 5523861"/>
              <a:gd name="connsiteX3" fmla="*/ 0 w 1170507"/>
              <a:gd name="connsiteY3" fmla="*/ 5515787 h 5523861"/>
              <a:gd name="connsiteX4" fmla="*/ 698058 w 1170507"/>
              <a:gd name="connsiteY4" fmla="*/ 367662 h 5523861"/>
              <a:gd name="connsiteX0" fmla="*/ 698058 w 1170507"/>
              <a:gd name="connsiteY0" fmla="*/ 2048 h 5158247"/>
              <a:gd name="connsiteX1" fmla="*/ 653017 w 1170507"/>
              <a:gd name="connsiteY1" fmla="*/ 0 h 5158247"/>
              <a:gd name="connsiteX2" fmla="*/ 594688 w 1170507"/>
              <a:gd name="connsiteY2" fmla="*/ 5158247 h 5158247"/>
              <a:gd name="connsiteX3" fmla="*/ 0 w 1170507"/>
              <a:gd name="connsiteY3" fmla="*/ 5150173 h 5158247"/>
              <a:gd name="connsiteX4" fmla="*/ 698058 w 1170507"/>
              <a:gd name="connsiteY4" fmla="*/ 2048 h 5158247"/>
              <a:gd name="connsiteX0" fmla="*/ 698058 w 1239095"/>
              <a:gd name="connsiteY0" fmla="*/ 2048 h 5158247"/>
              <a:gd name="connsiteX1" fmla="*/ 653017 w 1239095"/>
              <a:gd name="connsiteY1" fmla="*/ 0 h 5158247"/>
              <a:gd name="connsiteX2" fmla="*/ 594688 w 1239095"/>
              <a:gd name="connsiteY2" fmla="*/ 5158247 h 5158247"/>
              <a:gd name="connsiteX3" fmla="*/ 0 w 1239095"/>
              <a:gd name="connsiteY3" fmla="*/ 5150173 h 5158247"/>
              <a:gd name="connsiteX4" fmla="*/ 698058 w 1239095"/>
              <a:gd name="connsiteY4" fmla="*/ 2048 h 5158247"/>
              <a:gd name="connsiteX0" fmla="*/ 703298 w 1242619"/>
              <a:gd name="connsiteY0" fmla="*/ 2048 h 5158247"/>
              <a:gd name="connsiteX1" fmla="*/ 658257 w 1242619"/>
              <a:gd name="connsiteY1" fmla="*/ 0 h 5158247"/>
              <a:gd name="connsiteX2" fmla="*/ 599928 w 1242619"/>
              <a:gd name="connsiteY2" fmla="*/ 5158247 h 5158247"/>
              <a:gd name="connsiteX3" fmla="*/ 0 w 1242619"/>
              <a:gd name="connsiteY3" fmla="*/ 5147552 h 5158247"/>
              <a:gd name="connsiteX4" fmla="*/ 703298 w 1242619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3007"/>
              <a:gd name="connsiteX1" fmla="*/ 663497 w 1246150"/>
              <a:gd name="connsiteY1" fmla="*/ 0 h 5153007"/>
              <a:gd name="connsiteX2" fmla="*/ 605168 w 1246150"/>
              <a:gd name="connsiteY2" fmla="*/ 5153007 h 5153007"/>
              <a:gd name="connsiteX3" fmla="*/ 0 w 1246150"/>
              <a:gd name="connsiteY3" fmla="*/ 5147552 h 5153007"/>
              <a:gd name="connsiteX4" fmla="*/ 708538 w 1246150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708538 w 1375551"/>
              <a:gd name="connsiteY4" fmla="*/ 2048 h 5153007"/>
              <a:gd name="connsiteX0" fmla="*/ 84838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848388 w 1375551"/>
              <a:gd name="connsiteY4" fmla="*/ 2048 h 5153007"/>
              <a:gd name="connsiteX0" fmla="*/ 848388 w 1353486"/>
              <a:gd name="connsiteY0" fmla="*/ 2048 h 5153007"/>
              <a:gd name="connsiteX1" fmla="*/ 598951 w 1353486"/>
              <a:gd name="connsiteY1" fmla="*/ 0 h 5153007"/>
              <a:gd name="connsiteX2" fmla="*/ 605168 w 1353486"/>
              <a:gd name="connsiteY2" fmla="*/ 5153007 h 5153007"/>
              <a:gd name="connsiteX3" fmla="*/ 0 w 1353486"/>
              <a:gd name="connsiteY3" fmla="*/ 5147552 h 5153007"/>
              <a:gd name="connsiteX4" fmla="*/ 848388 w 1353486"/>
              <a:gd name="connsiteY4" fmla="*/ 2048 h 5153007"/>
              <a:gd name="connsiteX0" fmla="*/ 848388 w 1577804"/>
              <a:gd name="connsiteY0" fmla="*/ 0 h 5150959"/>
              <a:gd name="connsiteX1" fmla="*/ 1136833 w 1577804"/>
              <a:gd name="connsiteY1" fmla="*/ 51740 h 5150959"/>
              <a:gd name="connsiteX2" fmla="*/ 605168 w 1577804"/>
              <a:gd name="connsiteY2" fmla="*/ 5150959 h 5150959"/>
              <a:gd name="connsiteX3" fmla="*/ 0 w 1577804"/>
              <a:gd name="connsiteY3" fmla="*/ 5145504 h 5150959"/>
              <a:gd name="connsiteX4" fmla="*/ 848388 w 1577804"/>
              <a:gd name="connsiteY4" fmla="*/ 0 h 5150959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75205 w 1571365"/>
              <a:gd name="connsiteY0" fmla="*/ 0 h 5145580"/>
              <a:gd name="connsiteX1" fmla="*/ 1130394 w 1571365"/>
              <a:gd name="connsiteY1" fmla="*/ 46361 h 5145580"/>
              <a:gd name="connsiteX2" fmla="*/ 598729 w 1571365"/>
              <a:gd name="connsiteY2" fmla="*/ 5145580 h 5145580"/>
              <a:gd name="connsiteX3" fmla="*/ 0 w 1571365"/>
              <a:gd name="connsiteY3" fmla="*/ 5140125 h 5145580"/>
              <a:gd name="connsiteX4" fmla="*/ 675205 w 1571365"/>
              <a:gd name="connsiteY4" fmla="*/ 0 h 5145580"/>
              <a:gd name="connsiteX0" fmla="*/ 681645 w 1577805"/>
              <a:gd name="connsiteY0" fmla="*/ 0 h 5145580"/>
              <a:gd name="connsiteX1" fmla="*/ 1136834 w 1577805"/>
              <a:gd name="connsiteY1" fmla="*/ 46361 h 5145580"/>
              <a:gd name="connsiteX2" fmla="*/ 605169 w 1577805"/>
              <a:gd name="connsiteY2" fmla="*/ 5145580 h 5145580"/>
              <a:gd name="connsiteX3" fmla="*/ 0 w 1577805"/>
              <a:gd name="connsiteY3" fmla="*/ 5140125 h 5145580"/>
              <a:gd name="connsiteX4" fmla="*/ 681645 w 1577805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86537"/>
              <a:gd name="connsiteY0" fmla="*/ 0 h 5145580"/>
              <a:gd name="connsiteX1" fmla="*/ 731150 w 1386537"/>
              <a:gd name="connsiteY1" fmla="*/ 1285 h 5145580"/>
              <a:gd name="connsiteX2" fmla="*/ 605169 w 1386537"/>
              <a:gd name="connsiteY2" fmla="*/ 5145580 h 5145580"/>
              <a:gd name="connsiteX3" fmla="*/ 0 w 1386537"/>
              <a:gd name="connsiteY3" fmla="*/ 5140125 h 5145580"/>
              <a:gd name="connsiteX4" fmla="*/ 681645 w 1386537"/>
              <a:gd name="connsiteY4" fmla="*/ 0 h 5145580"/>
              <a:gd name="connsiteX0" fmla="*/ 681645 w 1378704"/>
              <a:gd name="connsiteY0" fmla="*/ 9644 h 5155224"/>
              <a:gd name="connsiteX1" fmla="*/ 709292 w 1378704"/>
              <a:gd name="connsiteY1" fmla="*/ 0 h 5155224"/>
              <a:gd name="connsiteX2" fmla="*/ 605169 w 1378704"/>
              <a:gd name="connsiteY2" fmla="*/ 5155224 h 5155224"/>
              <a:gd name="connsiteX3" fmla="*/ 0 w 1378704"/>
              <a:gd name="connsiteY3" fmla="*/ 5149769 h 5155224"/>
              <a:gd name="connsiteX4" fmla="*/ 681645 w 1378704"/>
              <a:gd name="connsiteY4" fmla="*/ 9644 h 5155224"/>
              <a:gd name="connsiteX0" fmla="*/ 681645 w 1378704"/>
              <a:gd name="connsiteY0" fmla="*/ 2358 h 5147938"/>
              <a:gd name="connsiteX1" fmla="*/ 709292 w 1378704"/>
              <a:gd name="connsiteY1" fmla="*/ 0 h 5147938"/>
              <a:gd name="connsiteX2" fmla="*/ 605169 w 1378704"/>
              <a:gd name="connsiteY2" fmla="*/ 5147938 h 5147938"/>
              <a:gd name="connsiteX3" fmla="*/ 0 w 1378704"/>
              <a:gd name="connsiteY3" fmla="*/ 5142483 h 5147938"/>
              <a:gd name="connsiteX4" fmla="*/ 681645 w 1378704"/>
              <a:gd name="connsiteY4" fmla="*/ 2358 h 5147938"/>
              <a:gd name="connsiteX0" fmla="*/ 681645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81645 w 1394746"/>
              <a:gd name="connsiteY4" fmla="*/ 2358 h 5147938"/>
              <a:gd name="connsiteX0" fmla="*/ 678002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78002 w 1394746"/>
              <a:gd name="connsiteY4" fmla="*/ 2358 h 51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46" h="5147938">
                <a:moveTo>
                  <a:pt x="678002" y="2358"/>
                </a:moveTo>
                <a:cubicBezTo>
                  <a:pt x="660202" y="4684"/>
                  <a:pt x="729140" y="4379"/>
                  <a:pt x="709292" y="0"/>
                </a:cubicBezTo>
                <a:cubicBezTo>
                  <a:pt x="1164073" y="792664"/>
                  <a:pt x="2044121" y="3295264"/>
                  <a:pt x="605169" y="5147938"/>
                </a:cubicBezTo>
                <a:lnTo>
                  <a:pt x="0" y="5142483"/>
                </a:lnTo>
                <a:cubicBezTo>
                  <a:pt x="1286717" y="3715598"/>
                  <a:pt x="1489690" y="1855467"/>
                  <a:pt x="678002" y="23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6228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211C3F06-D6FC-4C75-A071-26658C2B36EB}"/>
              </a:ext>
            </a:extLst>
          </p:cNvPr>
          <p:cNvSpPr/>
          <p:nvPr userDrawn="1"/>
        </p:nvSpPr>
        <p:spPr>
          <a:xfrm>
            <a:off x="13220874" y="-17961"/>
            <a:ext cx="5820709" cy="26191642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291826 w 1031317"/>
              <a:gd name="connsiteY0" fmla="*/ 0 h 5153629"/>
              <a:gd name="connsiteX1" fmla="*/ 285672 w 1031317"/>
              <a:gd name="connsiteY1" fmla="*/ 5153629 h 5153629"/>
              <a:gd name="connsiteX2" fmla="*/ 0 w 1031317"/>
              <a:gd name="connsiteY2" fmla="*/ 5153629 h 5153629"/>
              <a:gd name="connsiteX3" fmla="*/ 291826 w 1031317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88560 w 1065497"/>
              <a:gd name="connsiteY0" fmla="*/ 0 h 5147098"/>
              <a:gd name="connsiteX1" fmla="*/ 285672 w 1065497"/>
              <a:gd name="connsiteY1" fmla="*/ 5147098 h 5147098"/>
              <a:gd name="connsiteX2" fmla="*/ 0 w 1065497"/>
              <a:gd name="connsiteY2" fmla="*/ 5147098 h 5147098"/>
              <a:gd name="connsiteX3" fmla="*/ 288560 w 1065497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04061 w 1053504"/>
              <a:gd name="connsiteY0" fmla="*/ 0 h 5147098"/>
              <a:gd name="connsiteX1" fmla="*/ 285672 w 1053504"/>
              <a:gd name="connsiteY1" fmla="*/ 5147098 h 5147098"/>
              <a:gd name="connsiteX2" fmla="*/ 0 w 1053504"/>
              <a:gd name="connsiteY2" fmla="*/ 5147098 h 5147098"/>
              <a:gd name="connsiteX3" fmla="*/ 204061 w 10535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346963 w 1145801"/>
              <a:gd name="connsiteY0" fmla="*/ 0 h 5154958"/>
              <a:gd name="connsiteX1" fmla="*/ 323772 w 1145801"/>
              <a:gd name="connsiteY1" fmla="*/ 5154958 h 5154958"/>
              <a:gd name="connsiteX2" fmla="*/ 0 w 1145801"/>
              <a:gd name="connsiteY2" fmla="*/ 5154958 h 5154958"/>
              <a:gd name="connsiteX3" fmla="*/ 346963 w 1145801"/>
              <a:gd name="connsiteY3" fmla="*/ 0 h 51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01" h="5154958">
                <a:moveTo>
                  <a:pt x="346963" y="0"/>
                </a:moveTo>
                <a:cubicBezTo>
                  <a:pt x="1503833" y="1879282"/>
                  <a:pt x="1323265" y="3584062"/>
                  <a:pt x="323772" y="5154958"/>
                </a:cubicBezTo>
                <a:lnTo>
                  <a:pt x="0" y="5154958"/>
                </a:lnTo>
                <a:cubicBezTo>
                  <a:pt x="1140463" y="3599315"/>
                  <a:pt x="1290903" y="1893588"/>
                  <a:pt x="346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6228"/>
          </a:p>
        </p:txBody>
      </p:sp>
    </p:spTree>
    <p:extLst>
      <p:ext uri="{BB962C8B-B14F-4D97-AF65-F5344CB8AC3E}">
        <p14:creationId xmlns:p14="http://schemas.microsoft.com/office/powerpoint/2010/main" val="250601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99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1188169" y="-721234"/>
            <a:ext cx="2720957" cy="8484728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1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32656" y="1293751"/>
            <a:ext cx="44094182" cy="2759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574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8649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691392" y="5455008"/>
            <a:ext cx="15220925" cy="1522341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4572" baseline="0">
                <a:latin typeface="Arial" pitchFamily="34" charset="0"/>
                <a:cs typeface="Arial" pitchFamily="34" charset="0"/>
              </a:defRPr>
            </a:lvl1pPr>
            <a:lvl2pPr marL="1741932" indent="0">
              <a:buNone/>
              <a:defRPr sz="10668"/>
            </a:lvl2pPr>
            <a:lvl3pPr marL="3483864" indent="0">
              <a:buNone/>
              <a:defRPr sz="9144"/>
            </a:lvl3pPr>
            <a:lvl4pPr marL="5225796" indent="0">
              <a:buNone/>
              <a:defRPr sz="7620"/>
            </a:lvl4pPr>
            <a:lvl5pPr marL="6967728" indent="0">
              <a:buNone/>
              <a:defRPr sz="7620"/>
            </a:lvl5pPr>
            <a:lvl6pPr marL="8709660" indent="0">
              <a:buNone/>
              <a:defRPr sz="7620"/>
            </a:lvl6pPr>
            <a:lvl7pPr marL="10451592" indent="0">
              <a:buNone/>
              <a:defRPr sz="7620"/>
            </a:lvl7pPr>
            <a:lvl8pPr marL="12193524" indent="0">
              <a:buNone/>
              <a:defRPr sz="7620"/>
            </a:lvl8pPr>
            <a:lvl9pPr marL="13935456" indent="0">
              <a:buNone/>
              <a:defRPr sz="762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76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01658"/>
            <a:ext cx="46451838" cy="2926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288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28561"/>
            <a:ext cx="46451838" cy="1463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112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09316" y="5017732"/>
            <a:ext cx="32706188" cy="166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187571" y="21655342"/>
            <a:ext cx="44076698" cy="2753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6228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24556" y="7138583"/>
            <a:ext cx="15674940" cy="11593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6096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2322576" indent="0">
              <a:buNone/>
              <a:defRPr sz="14224"/>
            </a:lvl2pPr>
            <a:lvl3pPr marL="4645152" indent="0">
              <a:buNone/>
              <a:defRPr sz="12192"/>
            </a:lvl3pPr>
            <a:lvl4pPr marL="6967728" indent="0">
              <a:buNone/>
              <a:defRPr sz="10160"/>
            </a:lvl4pPr>
            <a:lvl5pPr marL="9290304" indent="0">
              <a:buNone/>
              <a:defRPr sz="10160"/>
            </a:lvl5pPr>
            <a:lvl6pPr marL="11612880" indent="0">
              <a:buNone/>
              <a:defRPr sz="10160"/>
            </a:lvl6pPr>
            <a:lvl7pPr marL="13935456" indent="0">
              <a:buNone/>
              <a:defRPr sz="10160"/>
            </a:lvl7pPr>
            <a:lvl8pPr marL="16258032" indent="0">
              <a:buNone/>
              <a:defRPr sz="10160"/>
            </a:lvl8pPr>
            <a:lvl9pPr marL="18580608" indent="0">
              <a:buNone/>
              <a:defRPr sz="1016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93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" y="3"/>
            <a:ext cx="25029879" cy="26133425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4572">
                <a:latin typeface="Arial" pitchFamily="34" charset="0"/>
                <a:cs typeface="Arial" pitchFamily="34" charset="0"/>
              </a:defRPr>
            </a:lvl1pPr>
            <a:lvl2pPr marL="1741890" indent="0">
              <a:buNone/>
              <a:defRPr sz="10668"/>
            </a:lvl2pPr>
            <a:lvl3pPr marL="3483776" indent="0">
              <a:buNone/>
              <a:defRPr sz="9144"/>
            </a:lvl3pPr>
            <a:lvl4pPr marL="5225666" indent="0">
              <a:buNone/>
              <a:defRPr sz="7620"/>
            </a:lvl4pPr>
            <a:lvl5pPr marL="6967553" indent="0">
              <a:buNone/>
              <a:defRPr sz="7620"/>
            </a:lvl5pPr>
            <a:lvl6pPr marL="8709443" indent="0">
              <a:buNone/>
              <a:defRPr sz="7620"/>
            </a:lvl6pPr>
            <a:lvl7pPr marL="10451329" indent="0">
              <a:buNone/>
              <a:defRPr sz="7620"/>
            </a:lvl7pPr>
            <a:lvl8pPr marL="12193219" indent="0">
              <a:buNone/>
              <a:defRPr sz="7620"/>
            </a:lvl8pPr>
            <a:lvl9pPr marL="13935109" indent="0">
              <a:buNone/>
              <a:defRPr sz="762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9616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7" y="7"/>
            <a:ext cx="40064197" cy="26173823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28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75142" y="627375"/>
            <a:ext cx="44076698" cy="29269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288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75142" y="3554282"/>
            <a:ext cx="44076698" cy="146345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112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970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627753"/>
            <a:ext cx="46451838" cy="84148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28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461632"/>
            <a:ext cx="46451838" cy="29268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288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751" y="20388537"/>
            <a:ext cx="46451838" cy="1463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112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4042603"/>
            <a:ext cx="46451838" cy="365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28"/>
          </a:p>
        </p:txBody>
      </p:sp>
      <p:sp>
        <p:nvSpPr>
          <p:cNvPr id="6" name="Rectangle 5"/>
          <p:cNvSpPr/>
          <p:nvPr userDrawn="1"/>
        </p:nvSpPr>
        <p:spPr>
          <a:xfrm>
            <a:off x="0" y="23669311"/>
            <a:ext cx="46451838" cy="365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28"/>
          </a:p>
        </p:txBody>
      </p:sp>
    </p:spTree>
    <p:extLst>
      <p:ext uri="{BB962C8B-B14F-4D97-AF65-F5344CB8AC3E}">
        <p14:creationId xmlns:p14="http://schemas.microsoft.com/office/powerpoint/2010/main" val="277735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7" y="9001516"/>
            <a:ext cx="46451834" cy="81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1084801" y="17"/>
            <a:ext cx="25367051" cy="26133421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4572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82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5387"/>
            <a:ext cx="46451838" cy="2926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288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52288"/>
            <a:ext cx="46451838" cy="1463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112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19900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" y="1"/>
            <a:ext cx="46451838" cy="13066713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3484039" rtl="0" eaLnBrk="1" fontAlgn="auto" latinLnBrk="1" hangingPunct="1">
              <a:lnSpc>
                <a:spcPct val="90000"/>
              </a:lnSpc>
              <a:spcBef>
                <a:spcPts val="381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72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157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9676918" y="2422180"/>
            <a:ext cx="24307166" cy="21289066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609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79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667147" y="3"/>
            <a:ext cx="28784705" cy="26133425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3484039" rtl="0" eaLnBrk="1" fontAlgn="auto" latinLnBrk="1" hangingPunct="1">
              <a:lnSpc>
                <a:spcPct val="90000"/>
              </a:lnSpc>
              <a:spcBef>
                <a:spcPts val="381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72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394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5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5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3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3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7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7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600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9" y="1040507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600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7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7" y="2335073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7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5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8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4" y="24221816"/>
            <a:ext cx="10838761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50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6" y="24221816"/>
            <a:ext cx="10838761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46451838" cy="261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322" y="9606839"/>
            <a:ext cx="34067413" cy="5085727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hu-HU" sz="1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 a duális képzésbe és az adminisztrációs teendők összefoglalása</a:t>
            </a:r>
            <a:endParaRPr lang="en-US" sz="1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5427" y="23289720"/>
            <a:ext cx="16579640" cy="1484741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Óbudai Egyetem, 2024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sset 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674" y="15372761"/>
            <a:ext cx="34596704" cy="588594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hu-HU" sz="8800" cap="all">
                <a:latin typeface="Times New Roman" panose="02020603050405020304" pitchFamily="18" charset="0"/>
                <a:cs typeface="Times New Roman" panose="02020603050405020304" pitchFamily="18" charset="0"/>
              </a:rPr>
              <a:t>RRF-2.1.2-21-2022-00019</a:t>
            </a:r>
          </a:p>
          <a:p>
            <a:pPr algn="ctr"/>
            <a:endParaRPr lang="hu-HU" sz="8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8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„Gyakorlatorientált képzésfejlesztés az Óbudai Egyetemen az Ipar 4.0 jegyében”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46451838" cy="53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Együttműködési megállapodás </a:t>
            </a:r>
            <a:b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tartalmazza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41222299" y="8934091"/>
            <a:ext cx="1783092" cy="1719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19742037" y="7562482"/>
            <a:ext cx="23263360" cy="1371609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17704730" y="7300364"/>
            <a:ext cx="2199178" cy="1895838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15D66-918F-4327-8E06-3E973D924859}"/>
              </a:ext>
            </a:extLst>
          </p:cNvPr>
          <p:cNvSpPr txBox="1"/>
          <p:nvPr/>
        </p:nvSpPr>
        <p:spPr>
          <a:xfrm>
            <a:off x="2813927" y="7288234"/>
            <a:ext cx="14457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képzés célját és időtartamát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A4AF6-24F7-4975-8AA3-75791AA353AE}"/>
              </a:ext>
            </a:extLst>
          </p:cNvPr>
          <p:cNvSpPr/>
          <p:nvPr/>
        </p:nvSpPr>
        <p:spPr>
          <a:xfrm>
            <a:off x="38846344" y="12242436"/>
            <a:ext cx="1783092" cy="138888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36470393" y="15550790"/>
            <a:ext cx="1783092" cy="105805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27351-BBD8-4AE2-9ECB-D01A774D181C}"/>
              </a:ext>
            </a:extLst>
          </p:cNvPr>
          <p:cNvSpPr/>
          <p:nvPr/>
        </p:nvSpPr>
        <p:spPr>
          <a:xfrm>
            <a:off x="34094441" y="18827048"/>
            <a:ext cx="1783092" cy="73042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24" name="Rectangle 55">
            <a:extLst>
              <a:ext uri="{FF2B5EF4-FFF2-40B4-BE49-F238E27FC236}">
                <a16:creationId xmlns:a16="http://schemas.microsoft.com/office/drawing/2014/main" id="{213CD82F-E6F5-4773-9580-FB5B59656E65}"/>
              </a:ext>
            </a:extLst>
          </p:cNvPr>
          <p:cNvSpPr/>
          <p:nvPr/>
        </p:nvSpPr>
        <p:spPr>
          <a:xfrm>
            <a:off x="22361874" y="10870831"/>
            <a:ext cx="18267566" cy="1371609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0C78B82-4174-486E-8290-5E8F2966C0CA}"/>
              </a:ext>
            </a:extLst>
          </p:cNvPr>
          <p:cNvSpPr/>
          <p:nvPr/>
        </p:nvSpPr>
        <p:spPr>
          <a:xfrm rot="16200000">
            <a:off x="20314362" y="10634361"/>
            <a:ext cx="2199178" cy="1895838"/>
          </a:xfrm>
          <a:prstGeom prst="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24971511" y="14179179"/>
            <a:ext cx="13281983" cy="1371609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22923993" y="13968359"/>
            <a:ext cx="2199178" cy="189583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A1E4ED8E-D9D0-4452-9338-831E86B918EF}"/>
              </a:ext>
            </a:extLst>
          </p:cNvPr>
          <p:cNvSpPr/>
          <p:nvPr/>
        </p:nvSpPr>
        <p:spPr>
          <a:xfrm>
            <a:off x="27581137" y="17487528"/>
            <a:ext cx="8296400" cy="1371609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33BB51-E518-402D-9E95-37968B9C9E11}"/>
              </a:ext>
            </a:extLst>
          </p:cNvPr>
          <p:cNvSpPr/>
          <p:nvPr/>
        </p:nvSpPr>
        <p:spPr>
          <a:xfrm rot="16200000">
            <a:off x="25533625" y="17302356"/>
            <a:ext cx="2199178" cy="189583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30060826" y="20795878"/>
            <a:ext cx="3440762" cy="1611683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28143260" y="20636354"/>
            <a:ext cx="2199178" cy="189583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31718490" y="22407559"/>
            <a:ext cx="1783092" cy="37237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2DC17984-FB52-A3B7-268F-98779E4DA51F}"/>
              </a:ext>
            </a:extLst>
          </p:cNvPr>
          <p:cNvSpPr txBox="1"/>
          <p:nvPr/>
        </p:nvSpPr>
        <p:spPr>
          <a:xfrm>
            <a:off x="5452277" y="10558607"/>
            <a:ext cx="14457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hallgatók foglalkoztatásának feltételeit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80BA05A9-0371-58D6-FFF1-6AB4DD27FD74}"/>
              </a:ext>
            </a:extLst>
          </p:cNvPr>
          <p:cNvSpPr txBox="1"/>
          <p:nvPr/>
        </p:nvSpPr>
        <p:spPr>
          <a:xfrm>
            <a:off x="8128484" y="13639008"/>
            <a:ext cx="14457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gyakorlati képzés tematikáját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lebonyolítását</a:t>
            </a: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574F3F62-32E3-61F4-D1C3-84C384FCF3E2}"/>
              </a:ext>
            </a:extLst>
          </p:cNvPr>
          <p:cNvSpPr txBox="1"/>
          <p:nvPr/>
        </p:nvSpPr>
        <p:spPr>
          <a:xfrm>
            <a:off x="10884107" y="17097732"/>
            <a:ext cx="14457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vállalat és az egyetem közötti felelősség- és feladatmegosztást</a:t>
            </a: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616455A2-C739-A70B-CFD4-83D723F20DA6}"/>
              </a:ext>
            </a:extLst>
          </p:cNvPr>
          <p:cNvSpPr txBox="1"/>
          <p:nvPr/>
        </p:nvSpPr>
        <p:spPr>
          <a:xfrm>
            <a:off x="13401714" y="20922556"/>
            <a:ext cx="14457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hallgatók juttatásait és jogait</a:t>
            </a:r>
          </a:p>
        </p:txBody>
      </p:sp>
    </p:spTree>
    <p:extLst>
      <p:ext uri="{BB962C8B-B14F-4D97-AF65-F5344CB8AC3E}">
        <p14:creationId xmlns:p14="http://schemas.microsoft.com/office/powerpoint/2010/main" val="34277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15019481" y="-4905"/>
            <a:ext cx="2906958" cy="14719251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287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685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12034345" y="-4902"/>
            <a:ext cx="2906958" cy="11188526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287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685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7678818" y="-4905"/>
            <a:ext cx="5476257" cy="20914803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287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685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3078924" y="-4904"/>
            <a:ext cx="2906966" cy="13826188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287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685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6064065" y="-74388"/>
            <a:ext cx="2906958" cy="9333992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287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6858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21001685" y="1608084"/>
            <a:ext cx="23590435" cy="21390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13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Együttműködési</a:t>
            </a:r>
            <a:r>
              <a:rPr lang="en-US" altLang="ko-KR" sz="1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ko-KR" sz="1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megállapodás</a:t>
            </a:r>
            <a:endParaRPr lang="ko-KR" altLang="en-US" sz="13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4284FE-ABB8-4CDA-AAFD-D7360E22BF5C}"/>
              </a:ext>
            </a:extLst>
          </p:cNvPr>
          <p:cNvSpPr txBox="1"/>
          <p:nvPr/>
        </p:nvSpPr>
        <p:spPr>
          <a:xfrm>
            <a:off x="20979597" y="4271639"/>
            <a:ext cx="234835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1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 MEGJEGYZÉSEK</a:t>
            </a:r>
            <a:endParaRPr lang="en-US" altLang="ko-KR" sz="1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20550355" y="17065990"/>
            <a:ext cx="2403273" cy="2403273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572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3B0B54-DD6F-4A1D-86D7-767FEFED2997}"/>
              </a:ext>
            </a:extLst>
          </p:cNvPr>
          <p:cNvSpPr/>
          <p:nvPr/>
        </p:nvSpPr>
        <p:spPr>
          <a:xfrm>
            <a:off x="20550355" y="21328464"/>
            <a:ext cx="2403273" cy="24032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572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C4BA48-65FD-4703-B91C-0019D9FD8BBE}"/>
              </a:ext>
            </a:extLst>
          </p:cNvPr>
          <p:cNvSpPr/>
          <p:nvPr/>
        </p:nvSpPr>
        <p:spPr>
          <a:xfrm>
            <a:off x="20550355" y="12619648"/>
            <a:ext cx="2403273" cy="2403273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572"/>
          </a:p>
        </p:txBody>
      </p:sp>
      <p:sp>
        <p:nvSpPr>
          <p:cNvPr id="2" name="Rectangle: Rounded Corners 39">
            <a:extLst>
              <a:ext uri="{FF2B5EF4-FFF2-40B4-BE49-F238E27FC236}">
                <a16:creationId xmlns:a16="http://schemas.microsoft.com/office/drawing/2014/main" id="{C7864E0D-9C92-A115-E6A9-679656460500}"/>
              </a:ext>
            </a:extLst>
          </p:cNvPr>
          <p:cNvSpPr/>
          <p:nvPr/>
        </p:nvSpPr>
        <p:spPr>
          <a:xfrm>
            <a:off x="20550355" y="8326989"/>
            <a:ext cx="2403273" cy="240327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572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2E76327-BABB-211E-B09D-C11E08BE7B6A}"/>
              </a:ext>
            </a:extLst>
          </p:cNvPr>
          <p:cNvSpPr txBox="1"/>
          <p:nvPr/>
        </p:nvSpPr>
        <p:spPr>
          <a:xfrm>
            <a:off x="24214276" y="8326985"/>
            <a:ext cx="20362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 szak eltérő telephelye, tagozata, szintje külön-külön sorban szerepeljen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A5585E1-84BF-DB71-DDEE-727F403CF847}"/>
              </a:ext>
            </a:extLst>
          </p:cNvPr>
          <p:cNvSpPr txBox="1"/>
          <p:nvPr/>
        </p:nvSpPr>
        <p:spPr>
          <a:xfrm>
            <a:off x="24214276" y="12928093"/>
            <a:ext cx="20362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dátum és céges pecsét legyen az aláírás mellett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5B75F60-F1C7-C28A-6D8F-0DD9AC704863}"/>
              </a:ext>
            </a:extLst>
          </p:cNvPr>
          <p:cNvSpPr txBox="1"/>
          <p:nvPr/>
        </p:nvSpPr>
        <p:spPr>
          <a:xfrm>
            <a:off x="24214276" y="16396771"/>
            <a:ext cx="20362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legyen a szövegben korábbi dátum a duális képzés megkezdésére, mint amilyen dátum az aláírásnál szerepel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AF2BA17-1E16-8BFB-3EEF-862E2DC6C8A4}"/>
              </a:ext>
            </a:extLst>
          </p:cNvPr>
          <p:cNvSpPr txBox="1"/>
          <p:nvPr/>
        </p:nvSpPr>
        <p:spPr>
          <a:xfrm>
            <a:off x="24214276" y="20609648"/>
            <a:ext cx="20362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szakonként megadott létszám egy maximális keretszám </a:t>
            </a:r>
            <a:r>
              <a:rPr lang="hu-HU" altLang="ko-KR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(azaz kevesebb hallgatót lehet felvenni, de többet nem)</a:t>
            </a:r>
          </a:p>
        </p:txBody>
      </p:sp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7311837"/>
            <a:ext cx="43554808" cy="5355091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467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4671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467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21027266" y="13564141"/>
            <a:ext cx="25424574" cy="5355091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467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4671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467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F65F7B-20DC-4E66-83EC-E453C8AD16DE}"/>
              </a:ext>
            </a:extLst>
          </p:cNvPr>
          <p:cNvGrpSpPr/>
          <p:nvPr/>
        </p:nvGrpSpPr>
        <p:grpSpPr>
          <a:xfrm>
            <a:off x="2809483" y="13473463"/>
            <a:ext cx="19518417" cy="3359205"/>
            <a:chOff x="4889913" y="1200946"/>
            <a:chExt cx="4051728" cy="88167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id="{0DB0ED16-09AE-4582-838F-58270E448DE2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altLang="ko-KR" sz="7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Ez egy olyan dokumentum vagy szabályrendszer, </a:t>
              </a: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EF5396CC-43A7-4689-A75C-B0B19CF5FD86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amely </a:t>
              </a:r>
              <a:r>
                <a:rPr lang="hu-HU" altLang="ko-KR" sz="6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meghatározza a duális képzés kereteit, </a:t>
              </a:r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beleértve:</a:t>
              </a:r>
              <a:endParaRPr lang="hu-HU" altLang="ko-KR" sz="6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3093595" y="17189823"/>
            <a:ext cx="2743219" cy="2743524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cs typeface="Arial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A42E2D-D1AE-4B48-BDB5-154E56B7EE2D}"/>
              </a:ext>
            </a:extLst>
          </p:cNvPr>
          <p:cNvSpPr/>
          <p:nvPr/>
        </p:nvSpPr>
        <p:spPr>
          <a:xfrm>
            <a:off x="3093595" y="20552407"/>
            <a:ext cx="2743219" cy="2743524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C3D0770-5E9E-4F37-BF6E-DA12586A42E9}"/>
              </a:ext>
            </a:extLst>
          </p:cNvPr>
          <p:cNvSpPr/>
          <p:nvPr/>
        </p:nvSpPr>
        <p:spPr>
          <a:xfrm>
            <a:off x="15515213" y="17189823"/>
            <a:ext cx="2743219" cy="2743524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47922-17CA-4EC7-947D-FE0563308562}"/>
              </a:ext>
            </a:extLst>
          </p:cNvPr>
          <p:cNvSpPr/>
          <p:nvPr/>
        </p:nvSpPr>
        <p:spPr>
          <a:xfrm>
            <a:off x="15515213" y="20552407"/>
            <a:ext cx="2743219" cy="2743524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6089835" y="16668767"/>
            <a:ext cx="88557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6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 és a vállalat közötti együttműködést a képzés során,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B9857-06BE-47BB-96B1-6DDF857D6E8F}"/>
              </a:ext>
            </a:extLst>
          </p:cNvPr>
          <p:cNvSpPr txBox="1"/>
          <p:nvPr/>
        </p:nvSpPr>
        <p:spPr>
          <a:xfrm>
            <a:off x="18814870" y="17242263"/>
            <a:ext cx="7436033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altLang="ko-KR" sz="6000" dirty="0"/>
              <a:t>a tanulmányok és a gyakorlati idő összehangolását,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B3151-336A-4EB9-9B69-6754B14FEB63}"/>
              </a:ext>
            </a:extLst>
          </p:cNvPr>
          <p:cNvSpPr txBox="1"/>
          <p:nvPr/>
        </p:nvSpPr>
        <p:spPr>
          <a:xfrm>
            <a:off x="6089835" y="20941722"/>
            <a:ext cx="88557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6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hallgatók képzésének menetét és követelményeit,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1B940-85D9-4031-8F81-AF78C32628F3}"/>
              </a:ext>
            </a:extLst>
          </p:cNvPr>
          <p:cNvSpPr txBox="1"/>
          <p:nvPr/>
        </p:nvSpPr>
        <p:spPr>
          <a:xfrm>
            <a:off x="18814870" y="20996785"/>
            <a:ext cx="743603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altLang="ko-KR" sz="6000" dirty="0"/>
              <a:t>a résztvevő felek jogait és kötelezettségeit.</a:t>
            </a: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ADE0966-DC7A-41FC-8F33-A00E4D78D639}"/>
              </a:ext>
            </a:extLst>
          </p:cNvPr>
          <p:cNvSpPr/>
          <p:nvPr/>
        </p:nvSpPr>
        <p:spPr>
          <a:xfrm>
            <a:off x="3831890" y="21491822"/>
            <a:ext cx="1335898" cy="102615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10287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314CFC-4540-48EA-A26F-32AAD9EEBE26}"/>
              </a:ext>
            </a:extLst>
          </p:cNvPr>
          <p:cNvSpPr/>
          <p:nvPr/>
        </p:nvSpPr>
        <p:spPr>
          <a:xfrm rot="2700000">
            <a:off x="16493584" y="21078128"/>
            <a:ext cx="954141" cy="171059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EE167A2-96B5-4022-8471-190EFC9708B9}"/>
              </a:ext>
            </a:extLst>
          </p:cNvPr>
          <p:cNvSpPr/>
          <p:nvPr/>
        </p:nvSpPr>
        <p:spPr>
          <a:xfrm>
            <a:off x="16238975" y="17952868"/>
            <a:ext cx="1292159" cy="1209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865230" y="4123781"/>
            <a:ext cx="23376346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EDKP a </a:t>
            </a:r>
            <a:r>
              <a:rPr lang="hu-HU" altLang="ko-K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Duális Képzés Programja a partner vállalatnál</a:t>
            </a:r>
            <a:r>
              <a:rPr lang="hu-HU" altLang="ko-K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hu-HU" altLang="ko-KR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altLang="ko-K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Célja, hogy </a:t>
            </a:r>
            <a:r>
              <a:rPr lang="hu-HU" altLang="ko-K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egységes és átlátható alapot </a:t>
            </a:r>
            <a:r>
              <a:rPr lang="hu-HU" altLang="ko-K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teremtsen a duális képzés lebonyolításához, biztosítva, hogy </a:t>
            </a:r>
            <a:r>
              <a:rPr lang="hu-HU" altLang="ko-K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hallgatók </a:t>
            </a:r>
            <a:r>
              <a:rPr lang="hu-HU" altLang="ko-K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az elméleti, mind a gyakorlati oktatásból a lehető </a:t>
            </a:r>
            <a:r>
              <a:rPr lang="hu-HU" altLang="ko-K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legnagyobb előnyt kovácsolhassák</a:t>
            </a:r>
            <a:r>
              <a:rPr lang="hu-HU" altLang="ko-K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FE5A8E-8411-4815-A630-2DF4D9611EC5}"/>
              </a:ext>
            </a:extLst>
          </p:cNvPr>
          <p:cNvSpPr txBox="1"/>
          <p:nvPr/>
        </p:nvSpPr>
        <p:spPr>
          <a:xfrm>
            <a:off x="865230" y="880243"/>
            <a:ext cx="3734884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1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EDKP (Egyeztetett Duális Képzési Program)</a:t>
            </a:r>
          </a:p>
        </p:txBody>
      </p:sp>
      <p:pic>
        <p:nvPicPr>
          <p:cNvPr id="12" name="Kép helye 11">
            <a:extLst>
              <a:ext uri="{FF2B5EF4-FFF2-40B4-BE49-F238E27FC236}">
                <a16:creationId xmlns:a16="http://schemas.microsoft.com/office/drawing/2014/main" id="{22A37401-B073-0ECE-9544-3D7D225857D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Ábra 13" descr="Kézfogás egyszínű kitöltéssel">
            <a:extLst>
              <a:ext uri="{FF2B5EF4-FFF2-40B4-BE49-F238E27FC236}">
                <a16:creationId xmlns:a16="http://schemas.microsoft.com/office/drawing/2014/main" id="{6D9E3BE5-0861-1B5D-3CE9-A1D67E7F8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9839" y="17477652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>
            <a:extLst>
              <a:ext uri="{FF2B5EF4-FFF2-40B4-BE49-F238E27FC236}">
                <a16:creationId xmlns:a16="http://schemas.microsoft.com/office/drawing/2014/main" id="{E620FE67-254F-2792-355C-5BB5C1DCE6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/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CF1E8E-38F5-4985-A46C-E80882D2B3CE}"/>
              </a:ext>
            </a:extLst>
          </p:cNvPr>
          <p:cNvSpPr/>
          <p:nvPr/>
        </p:nvSpPr>
        <p:spPr>
          <a:xfrm flipH="1" flipV="1">
            <a:off x="12912043" y="2115"/>
            <a:ext cx="33539793" cy="26129178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71DAF0CA-DEB0-4800-8C0B-AEFE32E1EDEB}"/>
              </a:ext>
            </a:extLst>
          </p:cNvPr>
          <p:cNvSpPr/>
          <p:nvPr/>
        </p:nvSpPr>
        <p:spPr>
          <a:xfrm flipH="1" flipV="1">
            <a:off x="16335527" y="2134"/>
            <a:ext cx="30116317" cy="23462114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A33CAA8C-7074-4881-9A43-8EA2B21D2D78}"/>
              </a:ext>
            </a:extLst>
          </p:cNvPr>
          <p:cNvSpPr/>
          <p:nvPr/>
        </p:nvSpPr>
        <p:spPr>
          <a:xfrm flipH="1" flipV="1">
            <a:off x="17192636" y="86015"/>
            <a:ext cx="29259194" cy="22794376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62" name="L-Shape 61">
            <a:extLst>
              <a:ext uri="{FF2B5EF4-FFF2-40B4-BE49-F238E27FC236}">
                <a16:creationId xmlns:a16="http://schemas.microsoft.com/office/drawing/2014/main" id="{F9C67B1A-94A2-4003-AA3C-7088642B1891}"/>
              </a:ext>
            </a:extLst>
          </p:cNvPr>
          <p:cNvSpPr/>
          <p:nvPr/>
        </p:nvSpPr>
        <p:spPr>
          <a:xfrm rot="10800000">
            <a:off x="42739168" y="552177"/>
            <a:ext cx="3078116" cy="3078116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4C718-81C4-4374-8FE3-5F1040446CF8}"/>
              </a:ext>
            </a:extLst>
          </p:cNvPr>
          <p:cNvSpPr txBox="1"/>
          <p:nvPr/>
        </p:nvSpPr>
        <p:spPr>
          <a:xfrm>
            <a:off x="30118760" y="1835115"/>
            <a:ext cx="141594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Információs Nap</a:t>
            </a:r>
            <a:endParaRPr lang="ko-KR" altLang="en-US" sz="1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AADAAEEE-CE2D-4314-B4A5-DCF2C46AFAC2}"/>
              </a:ext>
            </a:extLst>
          </p:cNvPr>
          <p:cNvSpPr/>
          <p:nvPr/>
        </p:nvSpPr>
        <p:spPr>
          <a:xfrm rot="10800000" flipH="1" flipV="1">
            <a:off x="-65124" y="8395412"/>
            <a:ext cx="26030547" cy="1773588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4FBD0F4C-642A-4AC7-8414-F962834814B4}"/>
              </a:ext>
            </a:extLst>
          </p:cNvPr>
          <p:cNvSpPr/>
          <p:nvPr/>
        </p:nvSpPr>
        <p:spPr>
          <a:xfrm rot="10800000" flipH="1" flipV="1">
            <a:off x="-65130" y="11147066"/>
            <a:ext cx="21991977" cy="14984204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2D9FA098-CF1F-440A-86AC-676DF90080AC}"/>
              </a:ext>
            </a:extLst>
          </p:cNvPr>
          <p:cNvSpPr/>
          <p:nvPr/>
        </p:nvSpPr>
        <p:spPr>
          <a:xfrm rot="10800000" flipH="1" flipV="1">
            <a:off x="-65123" y="11819340"/>
            <a:ext cx="21005302" cy="14311936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55373D72-D7EE-4AD9-BB39-76739D2D9FDD}"/>
              </a:ext>
            </a:extLst>
          </p:cNvPr>
          <p:cNvSpPr/>
          <p:nvPr/>
        </p:nvSpPr>
        <p:spPr>
          <a:xfrm>
            <a:off x="569430" y="22503112"/>
            <a:ext cx="3078116" cy="3078116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2453C7-F4DA-4BCE-A052-034074EB8155}"/>
              </a:ext>
            </a:extLst>
          </p:cNvPr>
          <p:cNvSpPr txBox="1"/>
          <p:nvPr/>
        </p:nvSpPr>
        <p:spPr>
          <a:xfrm>
            <a:off x="2112059" y="18834347"/>
            <a:ext cx="105275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esemény célja, </a:t>
            </a:r>
            <a:b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bemutassa a duális képzési rendszer előnyeit, működését és a jelentkezés folyamatát az érdeklődőknek.</a:t>
            </a:r>
            <a:endParaRPr lang="ko-KR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64">
            <a:extLst>
              <a:ext uri="{FF2B5EF4-FFF2-40B4-BE49-F238E27FC236}">
                <a16:creationId xmlns:a16="http://schemas.microsoft.com/office/drawing/2014/main" id="{AB4C6743-A39B-D0BB-4A4A-7EA3CF46C3C9}"/>
              </a:ext>
            </a:extLst>
          </p:cNvPr>
          <p:cNvSpPr txBox="1"/>
          <p:nvPr/>
        </p:nvSpPr>
        <p:spPr>
          <a:xfrm>
            <a:off x="34607801" y="9927383"/>
            <a:ext cx="96704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tájékoztató esemény, amelyet felsőoktatási intézmények </a:t>
            </a:r>
            <a:b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szerveznek.</a:t>
            </a:r>
            <a:endParaRPr lang="ko-KR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Mire szolgál a Duális Információs Nap?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0AD5FC-4B93-4F64-8B62-C16A7399E13D}"/>
              </a:ext>
            </a:extLst>
          </p:cNvPr>
          <p:cNvGrpSpPr/>
          <p:nvPr/>
        </p:nvGrpSpPr>
        <p:grpSpPr>
          <a:xfrm>
            <a:off x="16150918" y="7684803"/>
            <a:ext cx="13922925" cy="13532755"/>
            <a:chOff x="2715055" y="1785698"/>
            <a:chExt cx="3654286" cy="35518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E59A83-240D-4F6B-8B0E-1BA0550131E8}"/>
                </a:ext>
              </a:extLst>
            </p:cNvPr>
            <p:cNvGrpSpPr/>
            <p:nvPr/>
          </p:nvGrpSpPr>
          <p:grpSpPr>
            <a:xfrm>
              <a:off x="3945700" y="1785698"/>
              <a:ext cx="1139838" cy="1632238"/>
              <a:chOff x="3692771" y="1580738"/>
              <a:chExt cx="1954016" cy="2798134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B7065D1D-4965-4374-80E1-1E4BB21F503D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  <p:sp>
            <p:nvSpPr>
              <p:cNvPr id="18" name="Down Arrow 1">
                <a:extLst>
                  <a:ext uri="{FF2B5EF4-FFF2-40B4-BE49-F238E27FC236}">
                    <a16:creationId xmlns:a16="http://schemas.microsoft.com/office/drawing/2014/main" id="{64942D5B-DD4F-42A6-8A24-52C100F9573D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176FD0-7445-4716-B156-8D8889982B71}"/>
                </a:ext>
              </a:extLst>
            </p:cNvPr>
            <p:cNvGrpSpPr/>
            <p:nvPr/>
          </p:nvGrpSpPr>
          <p:grpSpPr>
            <a:xfrm rot="4113254">
              <a:off x="4983303" y="2478942"/>
              <a:ext cx="1139838" cy="1632238"/>
              <a:chOff x="3692771" y="1580738"/>
              <a:chExt cx="1954016" cy="2798134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BB9F0748-1364-4B79-B2F5-F4B63E367A25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  <p:sp>
            <p:nvSpPr>
              <p:cNvPr id="16" name="Down Arrow 1">
                <a:extLst>
                  <a:ext uri="{FF2B5EF4-FFF2-40B4-BE49-F238E27FC236}">
                    <a16:creationId xmlns:a16="http://schemas.microsoft.com/office/drawing/2014/main" id="{D1CAA570-3D40-4045-AE33-211C27906E1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F00F3-6E29-42CF-803D-698D9255D6B1}"/>
                </a:ext>
              </a:extLst>
            </p:cNvPr>
            <p:cNvGrpSpPr/>
            <p:nvPr/>
          </p:nvGrpSpPr>
          <p:grpSpPr>
            <a:xfrm rot="8531373">
              <a:off x="4670582" y="3689584"/>
              <a:ext cx="1139838" cy="1632238"/>
              <a:chOff x="3692771" y="1580738"/>
              <a:chExt cx="1954016" cy="2798134"/>
            </a:xfrm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0156C81-2362-4434-9C32-C610062872E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  <p:sp>
            <p:nvSpPr>
              <p:cNvPr id="14" name="Down Arrow 1">
                <a:extLst>
                  <a:ext uri="{FF2B5EF4-FFF2-40B4-BE49-F238E27FC236}">
                    <a16:creationId xmlns:a16="http://schemas.microsoft.com/office/drawing/2014/main" id="{2184C029-7A5D-4C74-A731-5BF58C8A1A0A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9FB0C0-78E7-4C87-AAB3-9F6615B83370}"/>
                </a:ext>
              </a:extLst>
            </p:cNvPr>
            <p:cNvGrpSpPr/>
            <p:nvPr/>
          </p:nvGrpSpPr>
          <p:grpSpPr>
            <a:xfrm rot="13128837">
              <a:off x="3387455" y="3705340"/>
              <a:ext cx="1139838" cy="1632238"/>
              <a:chOff x="3692771" y="1580738"/>
              <a:chExt cx="1954016" cy="2798134"/>
            </a:xfrm>
          </p:grpSpPr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4D47D263-8A58-4ED0-A96F-9778938121D8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  <p:sp>
            <p:nvSpPr>
              <p:cNvPr id="12" name="Down Arrow 1">
                <a:extLst>
                  <a:ext uri="{FF2B5EF4-FFF2-40B4-BE49-F238E27FC236}">
                    <a16:creationId xmlns:a16="http://schemas.microsoft.com/office/drawing/2014/main" id="{DB125E9B-F3F1-4740-907F-DFEFDF6D6F6E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0538BE-E4BE-4806-ACD0-07D69B8642B4}"/>
                </a:ext>
              </a:extLst>
            </p:cNvPr>
            <p:cNvGrpSpPr/>
            <p:nvPr/>
          </p:nvGrpSpPr>
          <p:grpSpPr>
            <a:xfrm rot="17414357">
              <a:off x="2961255" y="2533125"/>
              <a:ext cx="1139838" cy="1632238"/>
              <a:chOff x="3692771" y="1580738"/>
              <a:chExt cx="1954016" cy="2798134"/>
            </a:xfrm>
          </p:grpSpPr>
          <p:sp>
            <p:nvSpPr>
              <p:cNvPr id="9" name="Freeform 40">
                <a:extLst>
                  <a:ext uri="{FF2B5EF4-FFF2-40B4-BE49-F238E27FC236}">
                    <a16:creationId xmlns:a16="http://schemas.microsoft.com/office/drawing/2014/main" id="{7222905F-A268-4266-A83B-441260F439F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  <p:sp>
            <p:nvSpPr>
              <p:cNvPr id="10" name="Down Arrow 1">
                <a:extLst>
                  <a:ext uri="{FF2B5EF4-FFF2-40B4-BE49-F238E27FC236}">
                    <a16:creationId xmlns:a16="http://schemas.microsoft.com/office/drawing/2014/main" id="{6B8446BB-68F2-485B-A025-1F181BF4F10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altLang="ko-KR" sz="4572" dirty="0"/>
              </a:p>
            </p:txBody>
          </p:sp>
        </p:grp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6512FB35-F9B5-45AD-8A88-746CF12985AC}"/>
              </a:ext>
            </a:extLst>
          </p:cNvPr>
          <p:cNvGrpSpPr/>
          <p:nvPr/>
        </p:nvGrpSpPr>
        <p:grpSpPr>
          <a:xfrm>
            <a:off x="1232657" y="5657512"/>
            <a:ext cx="18932206" cy="4462760"/>
            <a:chOff x="2375857" y="2070552"/>
            <a:chExt cx="2304256" cy="1171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4921F3-4F80-47DD-B33D-D11EEB24391E}"/>
                </a:ext>
              </a:extLst>
            </p:cNvPr>
            <p:cNvSpPr txBox="1"/>
            <p:nvPr/>
          </p:nvSpPr>
          <p:spPr>
            <a:xfrm>
              <a:off x="2375857" y="2070552"/>
              <a:ext cx="2304256" cy="34735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Tájékoztatás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B6E8AD-4DF7-4C30-BD1D-30E5A6FFD00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8239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résztvevők megismerhetik a duális képzés lényegét: </a:t>
              </a:r>
              <a:r>
                <a:rPr lang="hu-HU" altLang="ko-KR" sz="6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hogyan oszlik meg a tanulmányi idő </a:t>
              </a:r>
              <a:br>
                <a:rPr lang="hu-HU" altLang="ko-KR" sz="6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-HU" altLang="ko-KR" sz="6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az egyetem és a vállalat között.</a:t>
              </a: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A98E2EC-7060-4999-8260-3744EDED7A80}"/>
              </a:ext>
            </a:extLst>
          </p:cNvPr>
          <p:cNvSpPr/>
          <p:nvPr/>
        </p:nvSpPr>
        <p:spPr>
          <a:xfrm flipH="1">
            <a:off x="19654260" y="13241383"/>
            <a:ext cx="1492319" cy="123107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altLang="ko-KR" sz="4572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6BAB3028-8EE0-438F-9C8D-053D5BF0C789}"/>
              </a:ext>
            </a:extLst>
          </p:cNvPr>
          <p:cNvSpPr/>
          <p:nvPr/>
        </p:nvSpPr>
        <p:spPr>
          <a:xfrm rot="18805991">
            <a:off x="22531306" y="11160309"/>
            <a:ext cx="1435854" cy="142087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altLang="ko-KR" sz="4572" dirty="0">
              <a:solidFill>
                <a:schemeClr val="tx1"/>
              </a:solidFill>
            </a:endParaRPr>
          </a:p>
        </p:txBody>
      </p:sp>
      <p:grpSp>
        <p:nvGrpSpPr>
          <p:cNvPr id="39" name="그룹 6">
            <a:extLst>
              <a:ext uri="{FF2B5EF4-FFF2-40B4-BE49-F238E27FC236}">
                <a16:creationId xmlns:a16="http://schemas.microsoft.com/office/drawing/2014/main" id="{5D5180F1-5E23-A295-6C79-8DF7711845EB}"/>
              </a:ext>
            </a:extLst>
          </p:cNvPr>
          <p:cNvGrpSpPr/>
          <p:nvPr/>
        </p:nvGrpSpPr>
        <p:grpSpPr>
          <a:xfrm>
            <a:off x="1030466" y="17220429"/>
            <a:ext cx="17597108" cy="4462759"/>
            <a:chOff x="2375857" y="2070552"/>
            <a:chExt cx="2304256" cy="1171320"/>
          </a:xfrm>
        </p:grpSpPr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ECA3435F-DB6E-7185-734B-B5DD8752BBD2}"/>
                </a:ext>
              </a:extLst>
            </p:cNvPr>
            <p:cNvSpPr txBox="1"/>
            <p:nvPr/>
          </p:nvSpPr>
          <p:spPr>
            <a:xfrm>
              <a:off x="2375857" y="2070552"/>
              <a:ext cx="2304256" cy="34735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Kapcsolatépítés</a:t>
              </a:r>
            </a:p>
          </p:txBody>
        </p: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7793C3F3-3F84-0421-0597-54B49A6EC3B4}"/>
                </a:ext>
              </a:extLst>
            </p:cNvPr>
            <p:cNvSpPr txBox="1"/>
            <p:nvPr/>
          </p:nvSpPr>
          <p:spPr>
            <a:xfrm>
              <a:off x="2538353" y="2417909"/>
              <a:ext cx="2141759" cy="8239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Lehetőséget ad a jelentkezőknek, </a:t>
              </a:r>
            </a:p>
            <a:p>
              <a:pPr algn="r"/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hogy közvetlenül találkozzanak </a:t>
              </a:r>
            </a:p>
            <a:p>
              <a:pPr algn="r"/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duális partnercégek képviselőivel.</a:t>
              </a:r>
            </a:p>
          </p:txBody>
        </p:sp>
      </p:grpSp>
      <p:grpSp>
        <p:nvGrpSpPr>
          <p:cNvPr id="42" name="그룹 6">
            <a:extLst>
              <a:ext uri="{FF2B5EF4-FFF2-40B4-BE49-F238E27FC236}">
                <a16:creationId xmlns:a16="http://schemas.microsoft.com/office/drawing/2014/main" id="{0BFA9BF8-9C46-B21F-6515-7F6363FB99B5}"/>
              </a:ext>
            </a:extLst>
          </p:cNvPr>
          <p:cNvGrpSpPr/>
          <p:nvPr/>
        </p:nvGrpSpPr>
        <p:grpSpPr>
          <a:xfrm>
            <a:off x="29991487" y="5900770"/>
            <a:ext cx="14822923" cy="4462760"/>
            <a:chOff x="2375857" y="2070552"/>
            <a:chExt cx="2304256" cy="1171320"/>
          </a:xfrm>
        </p:grpSpPr>
        <p:sp>
          <p:nvSpPr>
            <p:cNvPr id="43" name="TextBox 25">
              <a:extLst>
                <a:ext uri="{FF2B5EF4-FFF2-40B4-BE49-F238E27FC236}">
                  <a16:creationId xmlns:a16="http://schemas.microsoft.com/office/drawing/2014/main" id="{908E2AB6-E664-B03B-39C2-74FE19089EE2}"/>
                </a:ext>
              </a:extLst>
            </p:cNvPr>
            <p:cNvSpPr txBox="1"/>
            <p:nvPr/>
          </p:nvSpPr>
          <p:spPr>
            <a:xfrm>
              <a:off x="2375857" y="2070552"/>
              <a:ext cx="2304256" cy="34735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Jelentkezési folyamat bemutatása </a:t>
              </a:r>
            </a:p>
          </p:txBody>
        </p:sp>
        <p:sp>
          <p:nvSpPr>
            <p:cNvPr id="44" name="TextBox 26">
              <a:extLst>
                <a:ext uri="{FF2B5EF4-FFF2-40B4-BE49-F238E27FC236}">
                  <a16:creationId xmlns:a16="http://schemas.microsoft.com/office/drawing/2014/main" id="{667ED200-D50A-7EEF-0E4A-567F1EEAA0B7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8239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Segítséget nyújt abban, hogy milyen feltételeknek kell megfelelni és hogyan lehet pályázni.</a:t>
              </a:r>
            </a:p>
          </p:txBody>
        </p:sp>
      </p:grpSp>
      <p:grpSp>
        <p:nvGrpSpPr>
          <p:cNvPr id="45" name="그룹 6">
            <a:extLst>
              <a:ext uri="{FF2B5EF4-FFF2-40B4-BE49-F238E27FC236}">
                <a16:creationId xmlns:a16="http://schemas.microsoft.com/office/drawing/2014/main" id="{43BDD281-3D6D-CAED-EA3D-FEBEB4A314D4}"/>
              </a:ext>
            </a:extLst>
          </p:cNvPr>
          <p:cNvGrpSpPr/>
          <p:nvPr/>
        </p:nvGrpSpPr>
        <p:grpSpPr>
          <a:xfrm>
            <a:off x="29185455" y="14178726"/>
            <a:ext cx="16599009" cy="3447098"/>
            <a:chOff x="2375857" y="2070552"/>
            <a:chExt cx="2304256" cy="904744"/>
          </a:xfrm>
        </p:grpSpPr>
        <p:sp>
          <p:nvSpPr>
            <p:cNvPr id="46" name="TextBox 25">
              <a:extLst>
                <a:ext uri="{FF2B5EF4-FFF2-40B4-BE49-F238E27FC236}">
                  <a16:creationId xmlns:a16="http://schemas.microsoft.com/office/drawing/2014/main" id="{5EFD2F3D-1117-3725-D5DC-53EFED06BCFC}"/>
                </a:ext>
              </a:extLst>
            </p:cNvPr>
            <p:cNvSpPr txBox="1"/>
            <p:nvPr/>
          </p:nvSpPr>
          <p:spPr>
            <a:xfrm>
              <a:off x="2375857" y="2070552"/>
              <a:ext cx="2304256" cy="34735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Gyakorlati tapasztalatok megosztása </a:t>
              </a:r>
            </a:p>
          </p:txBody>
        </p:sp>
        <p:sp>
          <p:nvSpPr>
            <p:cNvPr id="47" name="TextBox 26">
              <a:extLst>
                <a:ext uri="{FF2B5EF4-FFF2-40B4-BE49-F238E27FC236}">
                  <a16:creationId xmlns:a16="http://schemas.microsoft.com/office/drawing/2014/main" id="{46B76D22-8CB5-EA7F-C547-AE34A69B6307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55738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Volt vagy jelenlegi duális hallgatók is beszámolhatnak tapasztalataikról.</a:t>
              </a:r>
            </a:p>
          </p:txBody>
        </p:sp>
      </p:grpSp>
      <p:grpSp>
        <p:nvGrpSpPr>
          <p:cNvPr id="48" name="그룹 6">
            <a:extLst>
              <a:ext uri="{FF2B5EF4-FFF2-40B4-BE49-F238E27FC236}">
                <a16:creationId xmlns:a16="http://schemas.microsoft.com/office/drawing/2014/main" id="{810747F0-A6FF-E6E7-A3A6-7542A4A70991}"/>
              </a:ext>
            </a:extLst>
          </p:cNvPr>
          <p:cNvGrpSpPr/>
          <p:nvPr/>
        </p:nvGrpSpPr>
        <p:grpSpPr>
          <a:xfrm>
            <a:off x="22680679" y="20148407"/>
            <a:ext cx="14695422" cy="4462759"/>
            <a:chOff x="2375857" y="2070552"/>
            <a:chExt cx="2304256" cy="1171320"/>
          </a:xfrm>
        </p:grpSpPr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15030664-A0BD-3B39-79E9-714E48BC32EF}"/>
                </a:ext>
              </a:extLst>
            </p:cNvPr>
            <p:cNvSpPr txBox="1"/>
            <p:nvPr/>
          </p:nvSpPr>
          <p:spPr>
            <a:xfrm>
              <a:off x="2375857" y="2070552"/>
              <a:ext cx="2304256" cy="34735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Cégek bemutatkozása </a:t>
              </a:r>
            </a:p>
          </p:txBody>
        </p: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A095C789-D328-3D78-0590-03DADA2740E2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8239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hu-HU" altLang="ko-KR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képzésben részt vevő vállalatok bemutatkoznak, és  ismertetik saját programjukat.</a:t>
              </a:r>
            </a:p>
          </p:txBody>
        </p:sp>
      </p:grpSp>
      <p:pic>
        <p:nvPicPr>
          <p:cNvPr id="51" name="Ábra 50" descr="Kézfogás egyszínű kitöltéssel">
            <a:extLst>
              <a:ext uri="{FF2B5EF4-FFF2-40B4-BE49-F238E27FC236}">
                <a16:creationId xmlns:a16="http://schemas.microsoft.com/office/drawing/2014/main" id="{8DB1D07E-0113-83CD-4006-C51F881FD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18699" y="16335101"/>
            <a:ext cx="2160000" cy="2160000"/>
          </a:xfrm>
          <a:prstGeom prst="rect">
            <a:avLst/>
          </a:prstGeom>
        </p:spPr>
      </p:pic>
      <p:sp>
        <p:nvSpPr>
          <p:cNvPr id="52" name="Rectangle 16">
            <a:extLst>
              <a:ext uri="{FF2B5EF4-FFF2-40B4-BE49-F238E27FC236}">
                <a16:creationId xmlns:a16="http://schemas.microsoft.com/office/drawing/2014/main" id="{25664297-55F9-86D0-A720-3B424B219900}"/>
              </a:ext>
            </a:extLst>
          </p:cNvPr>
          <p:cNvSpPr/>
          <p:nvPr/>
        </p:nvSpPr>
        <p:spPr>
          <a:xfrm rot="2700000">
            <a:off x="25452345" y="13117979"/>
            <a:ext cx="954141" cy="171059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AEC67451-8115-C3FE-03EE-EEA7DAF0C9EE}"/>
              </a:ext>
            </a:extLst>
          </p:cNvPr>
          <p:cNvSpPr/>
          <p:nvPr/>
        </p:nvSpPr>
        <p:spPr>
          <a:xfrm>
            <a:off x="24218334" y="16542779"/>
            <a:ext cx="1292159" cy="1209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</p:spTree>
    <p:extLst>
      <p:ext uri="{BB962C8B-B14F-4D97-AF65-F5344CB8AC3E}">
        <p14:creationId xmlns:p14="http://schemas.microsoft.com/office/powerpoint/2010/main" val="47154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ko-KR" sz="1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Duális honlap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728557"/>
            <a:ext cx="46451838" cy="2276184"/>
          </a:xfrm>
        </p:spPr>
        <p:txBody>
          <a:bodyPr>
            <a:normAutofit/>
          </a:bodyPr>
          <a:lstStyle/>
          <a:p>
            <a:pPr lvl="0"/>
            <a:r>
              <a:rPr lang="hu-HU" altLang="ko-KR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Célja a tájékoztatás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956283" y="7412224"/>
            <a:ext cx="3170018" cy="3170018"/>
            <a:chOff x="5364088" y="2787774"/>
            <a:chExt cx="914400" cy="914400"/>
          </a:xfrm>
        </p:grpSpPr>
        <p:sp>
          <p:nvSpPr>
            <p:cNvPr id="6" name="Oval 5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46228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46228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Block Arc 14"/>
          <p:cNvSpPr/>
          <p:nvPr/>
        </p:nvSpPr>
        <p:spPr>
          <a:xfrm rot="16200000">
            <a:off x="24875339" y="8291787"/>
            <a:ext cx="1363705" cy="13645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956283" y="11862970"/>
            <a:ext cx="3170018" cy="3170018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46228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4622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956283" y="16313710"/>
            <a:ext cx="3170018" cy="3170018"/>
            <a:chOff x="5364088" y="2787774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46228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46228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983193" y="7926583"/>
            <a:ext cx="15729535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cégeknek</a:t>
            </a:r>
          </a:p>
        </p:txBody>
      </p:sp>
      <p:sp>
        <p:nvSpPr>
          <p:cNvPr id="18" name="Rectangle 36"/>
          <p:cNvSpPr/>
          <p:nvPr/>
        </p:nvSpPr>
        <p:spPr>
          <a:xfrm>
            <a:off x="24928254" y="12878219"/>
            <a:ext cx="1266544" cy="105873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/>
          </a:p>
        </p:txBody>
      </p:sp>
      <p:sp>
        <p:nvSpPr>
          <p:cNvPr id="19" name="Rounded Rectangle 27"/>
          <p:cNvSpPr/>
          <p:nvPr/>
        </p:nvSpPr>
        <p:spPr>
          <a:xfrm>
            <a:off x="24861428" y="17297070"/>
            <a:ext cx="1372041" cy="10539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/>
          </a:p>
        </p:txBody>
      </p:sp>
      <p:sp>
        <p:nvSpPr>
          <p:cNvPr id="27" name="TextBox 26"/>
          <p:cNvSpPr txBox="1"/>
          <p:nvPr/>
        </p:nvSpPr>
        <p:spPr>
          <a:xfrm>
            <a:off x="2739118" y="22242642"/>
            <a:ext cx="4097360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9600" dirty="0">
                <a:solidFill>
                  <a:schemeClr val="bg1"/>
                </a:solidFill>
                <a:cs typeface="Arial" pitchFamily="34" charset="0"/>
              </a:rPr>
              <a:t>https://www.amk.uni-obuda.hu/index.php/hu/dualis-kepzes</a:t>
            </a:r>
          </a:p>
        </p:txBody>
      </p:sp>
      <p:pic>
        <p:nvPicPr>
          <p:cNvPr id="29" name="Kép helye 7">
            <a:extLst>
              <a:ext uri="{FF2B5EF4-FFF2-40B4-BE49-F238E27FC236}">
                <a16:creationId xmlns:a16="http://schemas.microsoft.com/office/drawing/2014/main" id="{0D7499BC-2FC1-E316-7A90-278B72A0E5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650"/>
          <a:stretch/>
        </p:blipFill>
        <p:spPr>
          <a:xfrm>
            <a:off x="4624390" y="7180881"/>
            <a:ext cx="15674975" cy="11593512"/>
          </a:xfrm>
        </p:spPr>
      </p:pic>
      <p:sp>
        <p:nvSpPr>
          <p:cNvPr id="30" name="TextBox 16">
            <a:extLst>
              <a:ext uri="{FF2B5EF4-FFF2-40B4-BE49-F238E27FC236}">
                <a16:creationId xmlns:a16="http://schemas.microsoft.com/office/drawing/2014/main" id="{6EB2DB15-264E-A6E4-2076-CF4DB370E367}"/>
              </a:ext>
            </a:extLst>
          </p:cNvPr>
          <p:cNvSpPr txBox="1"/>
          <p:nvPr/>
        </p:nvSpPr>
        <p:spPr>
          <a:xfrm>
            <a:off x="27983192" y="12269094"/>
            <a:ext cx="15729535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felvételizőknek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ACD18C77-C602-8DDF-C058-6748380C4256}"/>
              </a:ext>
            </a:extLst>
          </p:cNvPr>
          <p:cNvSpPr txBox="1"/>
          <p:nvPr/>
        </p:nvSpPr>
        <p:spPr>
          <a:xfrm>
            <a:off x="27983191" y="16775767"/>
            <a:ext cx="15729535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hallgatóknak</a:t>
            </a:r>
          </a:p>
        </p:txBody>
      </p:sp>
    </p:spTree>
    <p:extLst>
      <p:ext uri="{BB962C8B-B14F-4D97-AF65-F5344CB8AC3E}">
        <p14:creationId xmlns:p14="http://schemas.microsoft.com/office/powerpoint/2010/main" val="420171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27438741" y="2031665"/>
            <a:ext cx="16218732" cy="54870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Hallgatói</a:t>
            </a:r>
            <a:br>
              <a:rPr lang="hu-HU" altLang="ko-KR" sz="16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1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lépések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30735938" y="9581316"/>
            <a:ext cx="1414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 a partnercégeknél</a:t>
            </a:r>
          </a:p>
        </p:txBody>
      </p: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28101781" y="9590544"/>
            <a:ext cx="1462349" cy="1443893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28101781" y="15083496"/>
            <a:ext cx="1462349" cy="1443893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28101781" y="20576453"/>
            <a:ext cx="1462349" cy="1443893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pic>
        <p:nvPicPr>
          <p:cNvPr id="19" name="Kép helye 18">
            <a:extLst>
              <a:ext uri="{FF2B5EF4-FFF2-40B4-BE49-F238E27FC236}">
                <a16:creationId xmlns:a16="http://schemas.microsoft.com/office/drawing/2014/main" id="{6D888930-2339-F319-9310-1F303B1B7E0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D2D79F6-EA9F-1E58-0D8B-68EADA28F7B1}"/>
              </a:ext>
            </a:extLst>
          </p:cNvPr>
          <p:cNvSpPr txBox="1"/>
          <p:nvPr/>
        </p:nvSpPr>
        <p:spPr>
          <a:xfrm>
            <a:off x="30735938" y="14528169"/>
            <a:ext cx="14143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interjún való részvétel, majd kiválasztási eljárás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1FF82AA-3BAB-26BF-685D-A68EA9B630D7}"/>
              </a:ext>
            </a:extLst>
          </p:cNvPr>
          <p:cNvSpPr txBox="1"/>
          <p:nvPr/>
        </p:nvSpPr>
        <p:spPr>
          <a:xfrm>
            <a:off x="30735936" y="20021126"/>
            <a:ext cx="14143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hallgatói munkaszerződés aláírása a cégnél</a:t>
            </a:r>
          </a:p>
        </p:txBody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2656" y="1293751"/>
            <a:ext cx="44094182" cy="407590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1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képzés</a:t>
            </a:r>
            <a:r>
              <a:rPr lang="hu-HU" sz="160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hu-HU" sz="160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</a:t>
            </a:r>
            <a:endParaRPr lang="en-US" sz="16000" b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89E010-3BCA-4FD8-8DAD-481FBF3BF7E1}"/>
              </a:ext>
            </a:extLst>
          </p:cNvPr>
          <p:cNvGrpSpPr/>
          <p:nvPr/>
        </p:nvGrpSpPr>
        <p:grpSpPr>
          <a:xfrm>
            <a:off x="19557949" y="11689422"/>
            <a:ext cx="4549316" cy="4794201"/>
            <a:chOff x="7081717" y="3258286"/>
            <a:chExt cx="1194038" cy="1258312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A99AF284-7B73-47E9-BD16-41F11D329C38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451C63-62F0-46F6-BAC2-6B862B5CD681}"/>
                </a:ext>
              </a:extLst>
            </p:cNvPr>
            <p:cNvSpPr txBox="1"/>
            <p:nvPr/>
          </p:nvSpPr>
          <p:spPr>
            <a:xfrm>
              <a:off x="7423085" y="4096538"/>
              <a:ext cx="852670" cy="4200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hu-HU" altLang="ko-KR" sz="9600" b="1" dirty="0">
                  <a:solidFill>
                    <a:schemeClr val="bg1"/>
                  </a:solidFill>
                </a:rPr>
                <a:t>06.30</a:t>
              </a:r>
              <a:endParaRPr lang="ko-KR" altLang="en-US" sz="9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E64D3B-EDDC-42DB-B98E-15CEE94B49F9}"/>
              </a:ext>
            </a:extLst>
          </p:cNvPr>
          <p:cNvGrpSpPr/>
          <p:nvPr/>
        </p:nvGrpSpPr>
        <p:grpSpPr>
          <a:xfrm>
            <a:off x="11328698" y="11689422"/>
            <a:ext cx="4674315" cy="4794201"/>
            <a:chOff x="3903127" y="3258286"/>
            <a:chExt cx="1226846" cy="1258312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CD9BD8CE-359F-42F0-BF52-EA8BE4D9D3E5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F9C4D2-A644-4A67-8CA8-B618D55A7652}"/>
                </a:ext>
              </a:extLst>
            </p:cNvPr>
            <p:cNvGrpSpPr/>
            <p:nvPr/>
          </p:nvGrpSpPr>
          <p:grpSpPr>
            <a:xfrm>
              <a:off x="4133286" y="4096538"/>
              <a:ext cx="996687" cy="420060"/>
              <a:chOff x="1271057" y="3762840"/>
              <a:chExt cx="996687" cy="42006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529BD5-CC0C-4971-8852-39C7F322A358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39F613-67B3-4C5B-971E-5505D1F24665}"/>
                  </a:ext>
                </a:extLst>
              </p:cNvPr>
              <p:cNvSpPr txBox="1"/>
              <p:nvPr/>
            </p:nvSpPr>
            <p:spPr>
              <a:xfrm>
                <a:off x="1343065" y="3762840"/>
                <a:ext cx="852670" cy="420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hu-HU" altLang="ko-KR" sz="9800" b="1" dirty="0">
                    <a:solidFill>
                      <a:schemeClr val="bg1"/>
                    </a:solidFill>
                  </a:rPr>
                  <a:t>05.30</a:t>
                </a:r>
                <a:endParaRPr lang="ko-KR" altLang="en-US" sz="9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7BF4DD-159D-4133-A294-D5B8ED2AA505}"/>
              </a:ext>
            </a:extLst>
          </p:cNvPr>
          <p:cNvGrpSpPr/>
          <p:nvPr/>
        </p:nvGrpSpPr>
        <p:grpSpPr>
          <a:xfrm>
            <a:off x="3211467" y="10912385"/>
            <a:ext cx="4599635" cy="4831147"/>
            <a:chOff x="2313832" y="3054343"/>
            <a:chExt cx="1207245" cy="1268009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C663FEE0-CFEC-46D6-BA68-BC30D6933146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058E7D-7872-4C8E-B0B4-6202FA8F92EA}"/>
                </a:ext>
              </a:extLst>
            </p:cNvPr>
            <p:cNvGrpSpPr/>
            <p:nvPr/>
          </p:nvGrpSpPr>
          <p:grpSpPr>
            <a:xfrm>
              <a:off x="2524390" y="3054343"/>
              <a:ext cx="996687" cy="420060"/>
              <a:chOff x="1271057" y="3762840"/>
              <a:chExt cx="996687" cy="42006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EF4AA49-D546-4B56-B7E4-4EE5E3F212C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C4A5FF-6A2D-4705-B0D3-78F2871DA07C}"/>
                  </a:ext>
                </a:extLst>
              </p:cNvPr>
              <p:cNvSpPr txBox="1"/>
              <p:nvPr/>
            </p:nvSpPr>
            <p:spPr>
              <a:xfrm>
                <a:off x="1343065" y="3762840"/>
                <a:ext cx="852670" cy="420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hu-HU" altLang="ko-KR" sz="9800" b="1" dirty="0">
                    <a:solidFill>
                      <a:schemeClr val="bg1"/>
                    </a:solidFill>
                  </a:rPr>
                  <a:t>02.15</a:t>
                </a:r>
                <a:endParaRPr lang="ko-KR" altLang="en-US" sz="3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5BF74-5F24-4DFB-86BD-FC19CE2B8FF3}"/>
              </a:ext>
            </a:extLst>
          </p:cNvPr>
          <p:cNvGrpSpPr/>
          <p:nvPr/>
        </p:nvGrpSpPr>
        <p:grpSpPr>
          <a:xfrm>
            <a:off x="27694773" y="10889702"/>
            <a:ext cx="4748996" cy="4831147"/>
            <a:chOff x="5492422" y="3054343"/>
            <a:chExt cx="1246447" cy="1268009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523BC164-F305-4347-A61D-A21E6F28DBBD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A8D163-0749-454D-A9FA-01EAA30E6694}"/>
                </a:ext>
              </a:extLst>
            </p:cNvPr>
            <p:cNvGrpSpPr/>
            <p:nvPr/>
          </p:nvGrpSpPr>
          <p:grpSpPr>
            <a:xfrm>
              <a:off x="5742182" y="3054343"/>
              <a:ext cx="996687" cy="420060"/>
              <a:chOff x="1271057" y="3762840"/>
              <a:chExt cx="996687" cy="42006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81829AE-60DC-4BDD-8140-21C53CD7FF3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221575-DE33-46F6-8284-A14442FC112E}"/>
                  </a:ext>
                </a:extLst>
              </p:cNvPr>
              <p:cNvSpPr txBox="1"/>
              <p:nvPr/>
            </p:nvSpPr>
            <p:spPr>
              <a:xfrm>
                <a:off x="1343065" y="3762840"/>
                <a:ext cx="852670" cy="420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hu-HU" altLang="ko-KR" sz="9800" b="1" dirty="0">
                    <a:solidFill>
                      <a:schemeClr val="bg1"/>
                    </a:solidFill>
                  </a:rPr>
                  <a:t>07.26</a:t>
                </a:r>
                <a:endParaRPr lang="ko-KR" altLang="en-US" sz="9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204CA-FBA3-417B-B620-8CDABFA0B0F3}"/>
              </a:ext>
            </a:extLst>
          </p:cNvPr>
          <p:cNvGrpSpPr/>
          <p:nvPr/>
        </p:nvGrpSpPr>
        <p:grpSpPr>
          <a:xfrm>
            <a:off x="36128465" y="9170136"/>
            <a:ext cx="6941654" cy="6573392"/>
            <a:chOff x="5492422" y="3086430"/>
            <a:chExt cx="1174438" cy="12359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6DDEDBA-8390-46E5-BEFE-5C83C6AC216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A8EAAC-132B-47BB-8012-CE72777B98A8}"/>
                </a:ext>
              </a:extLst>
            </p:cNvPr>
            <p:cNvSpPr txBox="1"/>
            <p:nvPr/>
          </p:nvSpPr>
          <p:spPr>
            <a:xfrm>
              <a:off x="5814190" y="3086430"/>
              <a:ext cx="852670" cy="355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hu-HU" altLang="ko-KR" sz="11700" b="1" dirty="0">
                  <a:solidFill>
                    <a:schemeClr val="bg1"/>
                  </a:solidFill>
                </a:rPr>
                <a:t>09.01</a:t>
              </a:r>
              <a:endParaRPr lang="ko-KR" altLang="en-US" sz="11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D817367-31FB-493F-9E20-E1188F93904F}"/>
              </a:ext>
            </a:extLst>
          </p:cNvPr>
          <p:cNvSpPr txBox="1"/>
          <p:nvPr/>
        </p:nvSpPr>
        <p:spPr>
          <a:xfrm>
            <a:off x="1872301" y="17327778"/>
            <a:ext cx="6917752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</a:t>
            </a:r>
            <a:b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 </a:t>
            </a:r>
            <a:b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(felvi.hu)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9EF3D8-4BA9-46E5-BD82-90FE8FC0F7C9}"/>
              </a:ext>
            </a:extLst>
          </p:cNvPr>
          <p:cNvSpPr txBox="1"/>
          <p:nvPr/>
        </p:nvSpPr>
        <p:spPr>
          <a:xfrm>
            <a:off x="25246279" y="17483985"/>
            <a:ext cx="7403913" cy="34163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</a:t>
            </a:r>
          </a:p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sikeres </a:t>
            </a:r>
          </a:p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3D2724-35AE-41A2-A135-18625064491D}"/>
              </a:ext>
            </a:extLst>
          </p:cNvPr>
          <p:cNvSpPr txBox="1"/>
          <p:nvPr/>
        </p:nvSpPr>
        <p:spPr>
          <a:xfrm>
            <a:off x="8552048" y="5447090"/>
            <a:ext cx="7469865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VÁLLALATI</a:t>
            </a:r>
            <a:b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  <a:b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(vállalati honlap)</a:t>
            </a:r>
            <a:endParaRPr lang="ko-KR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6FE620-4234-47DE-A961-D33D0285173B}"/>
              </a:ext>
            </a:extLst>
          </p:cNvPr>
          <p:cNvSpPr txBox="1"/>
          <p:nvPr/>
        </p:nvSpPr>
        <p:spPr>
          <a:xfrm>
            <a:off x="30300225" y="6001421"/>
            <a:ext cx="6566363" cy="3416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VÁLLALATI</a:t>
            </a:r>
          </a:p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Pótjelentkezés</a:t>
            </a:r>
            <a:b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aug-szept.</a:t>
            </a:r>
          </a:p>
        </p:txBody>
      </p:sp>
      <p:grpSp>
        <p:nvGrpSpPr>
          <p:cNvPr id="51" name="Group 43">
            <a:extLst>
              <a:ext uri="{FF2B5EF4-FFF2-40B4-BE49-F238E27FC236}">
                <a16:creationId xmlns:a16="http://schemas.microsoft.com/office/drawing/2014/main" id="{8C8BC67C-6BF9-4E2D-81A2-3558C2134D56}"/>
              </a:ext>
            </a:extLst>
          </p:cNvPr>
          <p:cNvGrpSpPr/>
          <p:nvPr/>
        </p:nvGrpSpPr>
        <p:grpSpPr>
          <a:xfrm>
            <a:off x="33718782" y="16442103"/>
            <a:ext cx="11787912" cy="3610220"/>
            <a:chOff x="5306999" y="1433695"/>
            <a:chExt cx="2391124" cy="6741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954F7D-EDE5-4CFA-B0D8-E8578B1D0614}"/>
                </a:ext>
              </a:extLst>
            </p:cNvPr>
            <p:cNvSpPr txBox="1"/>
            <p:nvPr/>
          </p:nvSpPr>
          <p:spPr>
            <a:xfrm>
              <a:off x="5307000" y="1433695"/>
              <a:ext cx="2361346" cy="6741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altLang="ko-KR" sz="7620" b="1" dirty="0">
                  <a:solidFill>
                    <a:schemeClr val="bg1"/>
                  </a:solidFill>
                  <a:cs typeface="Arial" pitchFamily="34" charset="0"/>
                </a:rPr>
                <a:t>EGYETEM – VÁLLALAT</a:t>
              </a:r>
              <a:br>
                <a:rPr lang="hu-HU" altLang="ko-KR" sz="7620" b="1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hu-HU" altLang="ko-KR" sz="7620" b="1" dirty="0">
                  <a:solidFill>
                    <a:schemeClr val="bg1"/>
                  </a:solidFill>
                  <a:cs typeface="Arial" pitchFamily="34" charset="0"/>
                </a:rPr>
                <a:t>Beiratkozás és szerződéskötés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7F927D-36D5-4724-8427-FD3EACD52776}"/>
                </a:ext>
              </a:extLst>
            </p:cNvPr>
            <p:cNvSpPr txBox="1"/>
            <p:nvPr/>
          </p:nvSpPr>
          <p:spPr>
            <a:xfrm>
              <a:off x="5306999" y="1737719"/>
              <a:ext cx="2391124" cy="23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762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Chevron 9">
            <a:extLst>
              <a:ext uri="{FF2B5EF4-FFF2-40B4-BE49-F238E27FC236}">
                <a16:creationId xmlns:a16="http://schemas.microsoft.com/office/drawing/2014/main" id="{BC1D912C-19EC-4261-8F57-CAA33199C6CB}"/>
              </a:ext>
            </a:extLst>
          </p:cNvPr>
          <p:cNvSpPr/>
          <p:nvPr/>
        </p:nvSpPr>
        <p:spPr>
          <a:xfrm>
            <a:off x="8790054" y="13345236"/>
            <a:ext cx="953444" cy="110115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>
              <a:solidFill>
                <a:schemeClr val="tx1"/>
              </a:solidFill>
            </a:endParaRPr>
          </a:p>
        </p:txBody>
      </p:sp>
      <p:sp>
        <p:nvSpPr>
          <p:cNvPr id="57" name="Chevron 10">
            <a:extLst>
              <a:ext uri="{FF2B5EF4-FFF2-40B4-BE49-F238E27FC236}">
                <a16:creationId xmlns:a16="http://schemas.microsoft.com/office/drawing/2014/main" id="{ABDAC978-72C9-4DD7-9D8A-B16AFA7B8864}"/>
              </a:ext>
            </a:extLst>
          </p:cNvPr>
          <p:cNvSpPr/>
          <p:nvPr/>
        </p:nvSpPr>
        <p:spPr>
          <a:xfrm>
            <a:off x="17016841" y="13345236"/>
            <a:ext cx="953444" cy="110115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>
              <a:solidFill>
                <a:schemeClr val="tx1"/>
              </a:solidFill>
            </a:endParaRPr>
          </a:p>
        </p:txBody>
      </p:sp>
      <p:sp>
        <p:nvSpPr>
          <p:cNvPr id="58" name="Chevron 11">
            <a:extLst>
              <a:ext uri="{FF2B5EF4-FFF2-40B4-BE49-F238E27FC236}">
                <a16:creationId xmlns:a16="http://schemas.microsoft.com/office/drawing/2014/main" id="{574EBE44-DDC1-43E5-B4D8-AB823E0B06C1}"/>
              </a:ext>
            </a:extLst>
          </p:cNvPr>
          <p:cNvSpPr/>
          <p:nvPr/>
        </p:nvSpPr>
        <p:spPr>
          <a:xfrm>
            <a:off x="25243629" y="13345236"/>
            <a:ext cx="953444" cy="1101151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>
              <a:solidFill>
                <a:schemeClr val="tx1"/>
              </a:solidFill>
            </a:endParaRPr>
          </a:p>
        </p:txBody>
      </p:sp>
      <p:sp>
        <p:nvSpPr>
          <p:cNvPr id="59" name="Chevron 12">
            <a:extLst>
              <a:ext uri="{FF2B5EF4-FFF2-40B4-BE49-F238E27FC236}">
                <a16:creationId xmlns:a16="http://schemas.microsoft.com/office/drawing/2014/main" id="{A1D53F00-CEA7-45D2-B6F2-92DC772BC88C}"/>
              </a:ext>
            </a:extLst>
          </p:cNvPr>
          <p:cNvSpPr/>
          <p:nvPr/>
        </p:nvSpPr>
        <p:spPr>
          <a:xfrm>
            <a:off x="33470416" y="13345236"/>
            <a:ext cx="953444" cy="1101151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>
              <a:solidFill>
                <a:schemeClr val="tx1"/>
              </a:solidFill>
            </a:endParaRPr>
          </a:p>
        </p:txBody>
      </p:sp>
      <p:sp>
        <p:nvSpPr>
          <p:cNvPr id="3" name="TextBox 49">
            <a:extLst>
              <a:ext uri="{FF2B5EF4-FFF2-40B4-BE49-F238E27FC236}">
                <a16:creationId xmlns:a16="http://schemas.microsoft.com/office/drawing/2014/main" id="{1089A8AB-4FF5-662F-53E3-6EE66D8593DC}"/>
              </a:ext>
            </a:extLst>
          </p:cNvPr>
          <p:cNvSpPr txBox="1"/>
          <p:nvPr/>
        </p:nvSpPr>
        <p:spPr>
          <a:xfrm>
            <a:off x="14169350" y="9171813"/>
            <a:ext cx="607425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Kiválasztási eljárás, elbeszélgetés</a:t>
            </a:r>
          </a:p>
        </p:txBody>
      </p:sp>
      <p:sp>
        <p:nvSpPr>
          <p:cNvPr id="4" name="TextBox 49">
            <a:extLst>
              <a:ext uri="{FF2B5EF4-FFF2-40B4-BE49-F238E27FC236}">
                <a16:creationId xmlns:a16="http://schemas.microsoft.com/office/drawing/2014/main" id="{FBDF74BE-43D9-173F-E96C-90C2D471C138}"/>
              </a:ext>
            </a:extLst>
          </p:cNvPr>
          <p:cNvSpPr txBox="1"/>
          <p:nvPr/>
        </p:nvSpPr>
        <p:spPr>
          <a:xfrm>
            <a:off x="12535399" y="19241012"/>
            <a:ext cx="976753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US" altLang="ko-K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eljárás</a:t>
            </a:r>
          </a:p>
        </p:txBody>
      </p:sp>
      <p:sp>
        <p:nvSpPr>
          <p:cNvPr id="5" name="Donut 24">
            <a:extLst>
              <a:ext uri="{FF2B5EF4-FFF2-40B4-BE49-F238E27FC236}">
                <a16:creationId xmlns:a16="http://schemas.microsoft.com/office/drawing/2014/main" id="{3263FF89-1F89-4962-DC8E-E66CC67545D7}"/>
              </a:ext>
            </a:extLst>
          </p:cNvPr>
          <p:cNvSpPr/>
          <p:nvPr/>
        </p:nvSpPr>
        <p:spPr>
          <a:xfrm>
            <a:off x="38284262" y="11880779"/>
            <a:ext cx="2352722" cy="237187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>
              <a:solidFill>
                <a:schemeClr val="tx1"/>
              </a:solidFill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6953FA9E-5041-42C8-8C95-59BFC39A7C5F}"/>
              </a:ext>
            </a:extLst>
          </p:cNvPr>
          <p:cNvSpPr/>
          <p:nvPr/>
        </p:nvSpPr>
        <p:spPr>
          <a:xfrm>
            <a:off x="4363137" y="12980390"/>
            <a:ext cx="1936076" cy="19360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>
              <a:solidFill>
                <a:schemeClr val="tx1"/>
              </a:solidFill>
            </a:endParaRP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1BABFBD8-F117-5380-182A-D1E97E95BF57}"/>
              </a:ext>
            </a:extLst>
          </p:cNvPr>
          <p:cNvSpPr>
            <a:spLocks noChangeAspect="1"/>
          </p:cNvSpPr>
          <p:nvPr/>
        </p:nvSpPr>
        <p:spPr>
          <a:xfrm>
            <a:off x="12543633" y="12794181"/>
            <a:ext cx="1647185" cy="15087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79437E18-7389-4753-8038-8FC0900825C8}"/>
              </a:ext>
            </a:extLst>
          </p:cNvPr>
          <p:cNvSpPr/>
          <p:nvPr/>
        </p:nvSpPr>
        <p:spPr>
          <a:xfrm rot="16200000" flipH="1">
            <a:off x="20553319" y="12576960"/>
            <a:ext cx="2063381" cy="194321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>
              <a:solidFill>
                <a:schemeClr val="tx1"/>
              </a:solidFill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51DC1065-DA3B-E4F0-531E-E017D24B8BD5}"/>
              </a:ext>
            </a:extLst>
          </p:cNvPr>
          <p:cNvSpPr/>
          <p:nvPr/>
        </p:nvSpPr>
        <p:spPr>
          <a:xfrm rot="16200000">
            <a:off x="28613311" y="12713707"/>
            <a:ext cx="2281306" cy="246943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60" name="TextBox 48">
            <a:extLst>
              <a:ext uri="{FF2B5EF4-FFF2-40B4-BE49-F238E27FC236}">
                <a16:creationId xmlns:a16="http://schemas.microsoft.com/office/drawing/2014/main" id="{2A9223BF-B6B9-F2D3-DD0C-503A73D79E5C}"/>
              </a:ext>
            </a:extLst>
          </p:cNvPr>
          <p:cNvSpPr txBox="1"/>
          <p:nvPr/>
        </p:nvSpPr>
        <p:spPr>
          <a:xfrm>
            <a:off x="21164868" y="7371826"/>
            <a:ext cx="6566363" cy="2308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VÁLLALAT</a:t>
            </a:r>
          </a:p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Pozitív elbírálás</a:t>
            </a:r>
            <a:endParaRPr lang="ko-KR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42">
            <a:extLst>
              <a:ext uri="{FF2B5EF4-FFF2-40B4-BE49-F238E27FC236}">
                <a16:creationId xmlns:a16="http://schemas.microsoft.com/office/drawing/2014/main" id="{DB60D023-21E7-4BEF-D923-EAB37AABC4B8}"/>
              </a:ext>
            </a:extLst>
          </p:cNvPr>
          <p:cNvSpPr txBox="1"/>
          <p:nvPr/>
        </p:nvSpPr>
        <p:spPr>
          <a:xfrm>
            <a:off x="30721911" y="21645588"/>
            <a:ext cx="7403915" cy="2308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</a:t>
            </a:r>
          </a:p>
          <a:p>
            <a:pPr algn="ctr"/>
            <a:r>
              <a:rPr lang="hu-HU" altLang="ko-K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pótjelentkezés</a:t>
            </a:r>
            <a:endParaRPr lang="ko-KR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altLang="ko-KR" sz="1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hallgatói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hu-HU" altLang="ko-KR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szerződés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439" y="10989220"/>
            <a:ext cx="30413763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duális hallgatói szerződés egy olyan </a:t>
            </a:r>
            <a:r>
              <a:rPr lang="hu-HU" altLang="ko-KR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gyakornoki jogviszonyt létrehozó szerződés</a:t>
            </a:r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amelyet egy duális képzésben részt vevő hallgató és a képzésben együttműködő gazdálkodó szervezet köt.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Duális hallgatói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hu-HU" altLang="ko-KR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szerződés</a:t>
            </a:r>
          </a:p>
        </p:txBody>
      </p:sp>
      <p:sp>
        <p:nvSpPr>
          <p:cNvPr id="5" name="Oval 4"/>
          <p:cNvSpPr/>
          <p:nvPr/>
        </p:nvSpPr>
        <p:spPr>
          <a:xfrm>
            <a:off x="2963197" y="7579424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6" name="Oval 5"/>
          <p:cNvSpPr/>
          <p:nvPr/>
        </p:nvSpPr>
        <p:spPr>
          <a:xfrm>
            <a:off x="2963197" y="13652803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7" name="Oval 6"/>
          <p:cNvSpPr/>
          <p:nvPr/>
        </p:nvSpPr>
        <p:spPr>
          <a:xfrm>
            <a:off x="2963197" y="19726178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3684412" y="8293732"/>
            <a:ext cx="1652449" cy="1666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/>
          </a:p>
        </p:txBody>
      </p:sp>
      <p:sp>
        <p:nvSpPr>
          <p:cNvPr id="9" name="Rectangle 16"/>
          <p:cNvSpPr/>
          <p:nvPr/>
        </p:nvSpPr>
        <p:spPr>
          <a:xfrm rot="2700000">
            <a:off x="3920710" y="20216000"/>
            <a:ext cx="1179838" cy="211523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0" name="Rectangle 9"/>
          <p:cNvSpPr/>
          <p:nvPr/>
        </p:nvSpPr>
        <p:spPr>
          <a:xfrm>
            <a:off x="3808560" y="14505659"/>
            <a:ext cx="1484925" cy="139001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1" name="Oval 10"/>
          <p:cNvSpPr/>
          <p:nvPr/>
        </p:nvSpPr>
        <p:spPr>
          <a:xfrm>
            <a:off x="17032165" y="7579419"/>
            <a:ext cx="3094874" cy="309487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hu-HU" altLang="ko-KR" sz="46228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032165" y="13652798"/>
            <a:ext cx="3094874" cy="309487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3" name="Oval 12"/>
          <p:cNvSpPr/>
          <p:nvPr/>
        </p:nvSpPr>
        <p:spPr>
          <a:xfrm>
            <a:off x="17032165" y="19726173"/>
            <a:ext cx="3094874" cy="309487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4" name="Donut 24"/>
          <p:cNvSpPr/>
          <p:nvPr/>
        </p:nvSpPr>
        <p:spPr>
          <a:xfrm>
            <a:off x="17707494" y="8247638"/>
            <a:ext cx="1744225" cy="175842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sp>
        <p:nvSpPr>
          <p:cNvPr id="15" name="Teardrop 6"/>
          <p:cNvSpPr/>
          <p:nvPr/>
        </p:nvSpPr>
        <p:spPr>
          <a:xfrm rot="8100000">
            <a:off x="17821633" y="14481017"/>
            <a:ext cx="1515938" cy="151593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/>
          </a:p>
        </p:txBody>
      </p:sp>
      <p:sp>
        <p:nvSpPr>
          <p:cNvPr id="19" name="TextBox 18"/>
          <p:cNvSpPr txBox="1"/>
          <p:nvPr/>
        </p:nvSpPr>
        <p:spPr>
          <a:xfrm>
            <a:off x="6779284" y="7445540"/>
            <a:ext cx="925656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határozott időre,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általában a képzési időszakra szól.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E8A04ADD-B98F-D6D3-65B3-C73154802028}"/>
              </a:ext>
            </a:extLst>
          </p:cNvPr>
          <p:cNvSpPr txBox="1"/>
          <p:nvPr/>
        </p:nvSpPr>
        <p:spPr>
          <a:xfrm>
            <a:off x="6779287" y="12938082"/>
            <a:ext cx="9777375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 a felsőoktatási tanulmányai mellett a vállalatnál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gyakorlati képzésben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vesz részt.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B506E80A-5516-59F6-EDD0-592027CD62F3}"/>
              </a:ext>
            </a:extLst>
          </p:cNvPr>
          <p:cNvSpPr txBox="1"/>
          <p:nvPr/>
        </p:nvSpPr>
        <p:spPr>
          <a:xfrm>
            <a:off x="6733400" y="19011456"/>
            <a:ext cx="10252881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 meghatározza a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munkaidőt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hallgató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feladatait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juttatásokat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0FFA458A-16CE-91E0-9FF7-0545CFFD2F7D}"/>
              </a:ext>
            </a:extLst>
          </p:cNvPr>
          <p:cNvSpPr txBox="1"/>
          <p:nvPr/>
        </p:nvSpPr>
        <p:spPr>
          <a:xfrm>
            <a:off x="20802364" y="7445540"/>
            <a:ext cx="1021103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bérben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részesül, amelyet a gazdálkodó szervezet fizet.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7C26021D-821D-F684-5FA5-B72FDFE00ED8}"/>
              </a:ext>
            </a:extLst>
          </p:cNvPr>
          <p:cNvSpPr txBox="1"/>
          <p:nvPr/>
        </p:nvSpPr>
        <p:spPr>
          <a:xfrm>
            <a:off x="20802364" y="13140264"/>
            <a:ext cx="15202136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hallgatónak a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vállalatnál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meghatározott gyakorlati időt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 eltöltenie, amely összhangban van a duális képzés tantervével.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141E453C-A124-4BE1-C564-7D766A0B5D40}"/>
              </a:ext>
            </a:extLst>
          </p:cNvPr>
          <p:cNvSpPr txBox="1"/>
          <p:nvPr/>
        </p:nvSpPr>
        <p:spPr>
          <a:xfrm>
            <a:off x="20531907" y="20797854"/>
            <a:ext cx="18208310" cy="41242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céges sajátságokkal kiegészíthető </a:t>
            </a:r>
            <a:br>
              <a:rPr lang="hu-HU" altLang="ko-KR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br>
              <a:rPr lang="hu-HU" altLang="ko-KR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6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premizálási rendszer munka és tanulmányi eredmények alapján, egyéb juttatások, elvárt teljesítmény, pl. mintatanterv szerinti haladás, tanulmányi átlag</a:t>
            </a:r>
            <a:endParaRPr lang="hu-HU" altLang="ko-KR" sz="6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5DC8AE10-13A5-0268-4784-9337ABA26C60}"/>
              </a:ext>
            </a:extLst>
          </p:cNvPr>
          <p:cNvSpPr/>
          <p:nvPr/>
        </p:nvSpPr>
        <p:spPr>
          <a:xfrm rot="16200000" flipH="1">
            <a:off x="17694349" y="20302004"/>
            <a:ext cx="2063381" cy="194321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8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3">
            <a:extLst>
              <a:ext uri="{FF2B5EF4-FFF2-40B4-BE49-F238E27FC236}">
                <a16:creationId xmlns:a16="http://schemas.microsoft.com/office/drawing/2014/main" id="{4031D681-436C-9D30-8FF3-87DC6CEDE0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3"/>
            <a:ext cx="46451830" cy="26133425"/>
          </a:xfr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CF1E8E-38F5-4985-A46C-E80882D2B3CE}"/>
              </a:ext>
            </a:extLst>
          </p:cNvPr>
          <p:cNvSpPr/>
          <p:nvPr/>
        </p:nvSpPr>
        <p:spPr>
          <a:xfrm flipH="1" flipV="1">
            <a:off x="12912043" y="2115"/>
            <a:ext cx="33539793" cy="26129178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71DAF0CA-DEB0-4800-8C0B-AEFE32E1EDEB}"/>
              </a:ext>
            </a:extLst>
          </p:cNvPr>
          <p:cNvSpPr/>
          <p:nvPr/>
        </p:nvSpPr>
        <p:spPr>
          <a:xfrm flipH="1" flipV="1">
            <a:off x="16335527" y="2134"/>
            <a:ext cx="30116317" cy="23462114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A33CAA8C-7074-4881-9A43-8EA2B21D2D78}"/>
              </a:ext>
            </a:extLst>
          </p:cNvPr>
          <p:cNvSpPr/>
          <p:nvPr/>
        </p:nvSpPr>
        <p:spPr>
          <a:xfrm flipH="1" flipV="1">
            <a:off x="17192636" y="2127"/>
            <a:ext cx="29259194" cy="22794376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62" name="L-Shape 61">
            <a:extLst>
              <a:ext uri="{FF2B5EF4-FFF2-40B4-BE49-F238E27FC236}">
                <a16:creationId xmlns:a16="http://schemas.microsoft.com/office/drawing/2014/main" id="{F9C67B1A-94A2-4003-AA3C-7088642B1891}"/>
              </a:ext>
            </a:extLst>
          </p:cNvPr>
          <p:cNvSpPr/>
          <p:nvPr/>
        </p:nvSpPr>
        <p:spPr>
          <a:xfrm rot="10800000">
            <a:off x="42739168" y="552177"/>
            <a:ext cx="3078116" cy="3078116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4C718-81C4-4374-8FE3-5F1040446CF8}"/>
              </a:ext>
            </a:extLst>
          </p:cNvPr>
          <p:cNvSpPr txBox="1"/>
          <p:nvPr/>
        </p:nvSpPr>
        <p:spPr>
          <a:xfrm>
            <a:off x="28985631" y="3019778"/>
            <a:ext cx="1415946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6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képzés meghatározása</a:t>
            </a:r>
            <a:endParaRPr lang="ko-KR" altLang="en-US" sz="16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2453C7-F4DA-4BCE-A052-034074EB8155}"/>
              </a:ext>
            </a:extLst>
          </p:cNvPr>
          <p:cNvSpPr txBox="1"/>
          <p:nvPr/>
        </p:nvSpPr>
        <p:spPr>
          <a:xfrm>
            <a:off x="33664703" y="8141631"/>
            <a:ext cx="9670429" cy="478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609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duális képzés egy olyan oktatási forma, amely az elméleti oktatást és a gyakorlati tapasztalatszerzést ötvözi. </a:t>
            </a:r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AADAAEEE-CE2D-4314-B4A5-DCF2C46AFAC2}"/>
              </a:ext>
            </a:extLst>
          </p:cNvPr>
          <p:cNvSpPr/>
          <p:nvPr/>
        </p:nvSpPr>
        <p:spPr>
          <a:xfrm rot="10800000" flipH="1" flipV="1">
            <a:off x="-65124" y="8395412"/>
            <a:ext cx="26030547" cy="1773588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4FBD0F4C-642A-4AC7-8414-F962834814B4}"/>
              </a:ext>
            </a:extLst>
          </p:cNvPr>
          <p:cNvSpPr/>
          <p:nvPr/>
        </p:nvSpPr>
        <p:spPr>
          <a:xfrm rot="10800000" flipH="1" flipV="1">
            <a:off x="-65130" y="11147066"/>
            <a:ext cx="21991977" cy="14984204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2D9FA098-CF1F-440A-86AC-676DF90080AC}"/>
              </a:ext>
            </a:extLst>
          </p:cNvPr>
          <p:cNvSpPr/>
          <p:nvPr/>
        </p:nvSpPr>
        <p:spPr>
          <a:xfrm rot="10800000" flipH="1" flipV="1">
            <a:off x="-65123" y="11819340"/>
            <a:ext cx="21005302" cy="14311936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/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55373D72-D7EE-4AD9-BB39-76739D2D9FDD}"/>
              </a:ext>
            </a:extLst>
          </p:cNvPr>
          <p:cNvSpPr/>
          <p:nvPr/>
        </p:nvSpPr>
        <p:spPr>
          <a:xfrm>
            <a:off x="569430" y="22503112"/>
            <a:ext cx="3078116" cy="3078116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 dirty="0"/>
          </a:p>
        </p:txBody>
      </p:sp>
    </p:spTree>
    <p:extLst>
      <p:ext uri="{BB962C8B-B14F-4D97-AF65-F5344CB8AC3E}">
        <p14:creationId xmlns:p14="http://schemas.microsoft.com/office/powerpoint/2010/main" val="182668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Feladatok a beiratkozáskor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0D165-8EDC-4D9B-8B17-5890A13C0C63}"/>
              </a:ext>
            </a:extLst>
          </p:cNvPr>
          <p:cNvGrpSpPr/>
          <p:nvPr/>
        </p:nvGrpSpPr>
        <p:grpSpPr>
          <a:xfrm>
            <a:off x="17793996" y="10404216"/>
            <a:ext cx="10644618" cy="8826055"/>
            <a:chOff x="3198596" y="2815122"/>
            <a:chExt cx="2390416" cy="1982029"/>
          </a:xfrm>
        </p:grpSpPr>
        <p:sp>
          <p:nvSpPr>
            <p:cNvPr id="4" name="Right Arrow 4">
              <a:extLst>
                <a:ext uri="{FF2B5EF4-FFF2-40B4-BE49-F238E27FC236}">
                  <a16:creationId xmlns:a16="http://schemas.microsoft.com/office/drawing/2014/main" id="{F73C0F9A-6D8C-4669-A2B4-8B3B473928DF}"/>
                </a:ext>
              </a:extLst>
            </p:cNvPr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87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EBCF255A-3261-47E7-B698-349EA5BA112E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87" dirty="0"/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84CCE4FB-25BB-48F8-9DC4-B3D5D51D24AE}"/>
              </a:ext>
            </a:extLst>
          </p:cNvPr>
          <p:cNvSpPr/>
          <p:nvPr/>
        </p:nvSpPr>
        <p:spPr>
          <a:xfrm rot="5400000">
            <a:off x="15529421" y="7135288"/>
            <a:ext cx="14829669" cy="14829669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1F0CAEFB-B7B1-4C6D-A83B-E5CFEAD997AA}"/>
              </a:ext>
            </a:extLst>
          </p:cNvPr>
          <p:cNvSpPr/>
          <p:nvPr/>
        </p:nvSpPr>
        <p:spPr>
          <a:xfrm rot="16200000">
            <a:off x="15529421" y="7135288"/>
            <a:ext cx="14829669" cy="14829669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BA81E-F1AF-45E8-BA39-97D9CB683905}"/>
              </a:ext>
            </a:extLst>
          </p:cNvPr>
          <p:cNvSpPr txBox="1"/>
          <p:nvPr/>
        </p:nvSpPr>
        <p:spPr>
          <a:xfrm>
            <a:off x="3988868" y="5848622"/>
            <a:ext cx="116891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hallgatói nyilatkozatok aláírása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DEF19E-2934-4237-A8A7-740E6D8CAB5A}"/>
              </a:ext>
            </a:extLst>
          </p:cNvPr>
          <p:cNvSpPr txBox="1"/>
          <p:nvPr/>
        </p:nvSpPr>
        <p:spPr>
          <a:xfrm>
            <a:off x="22845673" y="12417391"/>
            <a:ext cx="43513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34A59A-C4F0-4688-A74E-1DCC8F26CECF}"/>
              </a:ext>
            </a:extLst>
          </p:cNvPr>
          <p:cNvSpPr txBox="1"/>
          <p:nvPr/>
        </p:nvSpPr>
        <p:spPr>
          <a:xfrm>
            <a:off x="18992857" y="15951370"/>
            <a:ext cx="43513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</a:t>
            </a:r>
          </a:p>
        </p:txBody>
      </p: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8815EF0C-6F06-4C3F-B6C7-8AA13031378A}"/>
              </a:ext>
            </a:extLst>
          </p:cNvPr>
          <p:cNvCxnSpPr>
            <a:cxnSpLocks/>
          </p:cNvCxnSpPr>
          <p:nvPr/>
        </p:nvCxnSpPr>
        <p:spPr>
          <a:xfrm>
            <a:off x="27197069" y="7917292"/>
            <a:ext cx="6187212" cy="1437610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C9A6F7D6-7032-4949-9850-7243600B0534}"/>
              </a:ext>
            </a:extLst>
          </p:cNvPr>
          <p:cNvCxnSpPr/>
          <p:nvPr/>
        </p:nvCxnSpPr>
        <p:spPr>
          <a:xfrm flipH="1" flipV="1">
            <a:off x="11264451" y="16787248"/>
            <a:ext cx="5148020" cy="1420728"/>
          </a:xfrm>
          <a:prstGeom prst="bentConnector2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CDDB10A-D903-44A3-A75C-37F02B6E1084}"/>
              </a:ext>
            </a:extLst>
          </p:cNvPr>
          <p:cNvSpPr/>
          <p:nvPr/>
        </p:nvSpPr>
        <p:spPr>
          <a:xfrm>
            <a:off x="25958012" y="7548823"/>
            <a:ext cx="1371762" cy="1371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CEB911-41D9-4686-A75D-378D8DC54455}"/>
              </a:ext>
            </a:extLst>
          </p:cNvPr>
          <p:cNvSpPr/>
          <p:nvPr/>
        </p:nvSpPr>
        <p:spPr>
          <a:xfrm>
            <a:off x="28855857" y="10871893"/>
            <a:ext cx="1371762" cy="1371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567AA3-FA5A-4565-98E8-1B616180622F}"/>
              </a:ext>
            </a:extLst>
          </p:cNvPr>
          <p:cNvSpPr/>
          <p:nvPr/>
        </p:nvSpPr>
        <p:spPr>
          <a:xfrm>
            <a:off x="25958012" y="20231664"/>
            <a:ext cx="1371762" cy="1371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0B05F2-EE83-4701-9467-C3B617329981}"/>
              </a:ext>
            </a:extLst>
          </p:cNvPr>
          <p:cNvSpPr/>
          <p:nvPr/>
        </p:nvSpPr>
        <p:spPr>
          <a:xfrm>
            <a:off x="18737880" y="20231664"/>
            <a:ext cx="1371762" cy="13717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0A6344-76C8-4818-9EBC-A094C7D61FF7}"/>
              </a:ext>
            </a:extLst>
          </p:cNvPr>
          <p:cNvSpPr/>
          <p:nvPr/>
        </p:nvSpPr>
        <p:spPr>
          <a:xfrm>
            <a:off x="18737880" y="7548823"/>
            <a:ext cx="1371762" cy="13717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52B150D-2CB5-4AFD-8B8C-42DE8437325E}"/>
              </a:ext>
            </a:extLst>
          </p:cNvPr>
          <p:cNvSpPr/>
          <p:nvPr/>
        </p:nvSpPr>
        <p:spPr>
          <a:xfrm>
            <a:off x="15874778" y="17467780"/>
            <a:ext cx="1371762" cy="13717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393AFDEA-1D42-4D08-A5CC-151A9FA29E36}"/>
              </a:ext>
            </a:extLst>
          </p:cNvPr>
          <p:cNvCxnSpPr/>
          <p:nvPr/>
        </p:nvCxnSpPr>
        <p:spPr>
          <a:xfrm rot="10800000" flipH="1">
            <a:off x="26945956" y="19903021"/>
            <a:ext cx="2962752" cy="1012625"/>
          </a:xfrm>
          <a:prstGeom prst="bentConnector3">
            <a:avLst/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6738C768-1CFC-4BA8-957F-31CBAE272D22}"/>
              </a:ext>
            </a:extLst>
          </p:cNvPr>
          <p:cNvCxnSpPr/>
          <p:nvPr/>
        </p:nvCxnSpPr>
        <p:spPr>
          <a:xfrm rot="10800000">
            <a:off x="16043361" y="7287823"/>
            <a:ext cx="2962752" cy="1012625"/>
          </a:xfrm>
          <a:prstGeom prst="bentConnector3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extLst>
              <a:ext uri="{FF2B5EF4-FFF2-40B4-BE49-F238E27FC236}">
                <a16:creationId xmlns:a16="http://schemas.microsoft.com/office/drawing/2014/main" id="{41DB96C7-913D-554F-6009-224C5F45CFFE}"/>
              </a:ext>
            </a:extLst>
          </p:cNvPr>
          <p:cNvSpPr txBox="1"/>
          <p:nvPr/>
        </p:nvSpPr>
        <p:spPr>
          <a:xfrm>
            <a:off x="250020" y="12472630"/>
            <a:ext cx="137752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hallgatói szerződés feltöltése az egyetemi duális </a:t>
            </a:r>
            <a:r>
              <a:rPr lang="hu-HU" altLang="ko-KR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felületre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632E77F9-39A0-7093-AC91-3D02715C79EA}"/>
              </a:ext>
            </a:extLst>
          </p:cNvPr>
          <p:cNvSpPr txBox="1"/>
          <p:nvPr/>
        </p:nvSpPr>
        <p:spPr>
          <a:xfrm>
            <a:off x="33384281" y="9585842"/>
            <a:ext cx="106515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modul hozzárendelése a hallgatóhoz</a:t>
            </a: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B9541D49-11C3-7C92-4DB2-F764C4F7CA9A}"/>
              </a:ext>
            </a:extLst>
          </p:cNvPr>
          <p:cNvSpPr txBox="1"/>
          <p:nvPr/>
        </p:nvSpPr>
        <p:spPr>
          <a:xfrm>
            <a:off x="30359090" y="18839546"/>
            <a:ext cx="13676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szerződés rögzítése a Neptun rendszerben</a:t>
            </a:r>
          </a:p>
        </p:txBody>
      </p:sp>
    </p:spTree>
    <p:extLst>
      <p:ext uri="{BB962C8B-B14F-4D97-AF65-F5344CB8AC3E}">
        <p14:creationId xmlns:p14="http://schemas.microsoft.com/office/powerpoint/2010/main" val="309470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3481292" y="11789441"/>
            <a:ext cx="12896479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ko-KR" sz="1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</a:t>
            </a:r>
            <a:r>
              <a:rPr lang="hu-HU" altLang="ko-KR" sz="1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hu-HU" altLang="ko-KR" sz="1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altLang="ko-KR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 kerül fel: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609600" y="17665333"/>
            <a:ext cx="2358570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szerződés, nyilatkozat, munkanapló és értékelőlap (</a:t>
            </a:r>
            <a:r>
              <a:rPr lang="hu-HU" altLang="ko-KR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félévente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egyéb dokumentumok </a:t>
            </a:r>
            <a:b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megszüntetés, szerződés hosszabbítás, vállalati órarendek</a:t>
            </a:r>
          </a:p>
          <a:p>
            <a:pPr algn="ctr"/>
            <a:endParaRPr lang="hu-HU" altLang="ko-KR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altLang="ko-KR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 a </a:t>
            </a:r>
            <a:r>
              <a:rPr lang="hu-HU" altLang="ko-KR" sz="7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hu-HU" altLang="ko-KR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főoldalról is elérhető a felület és minden évfolyamnak van külön kurzusa. </a:t>
            </a:r>
            <a:br>
              <a:rPr lang="hu-HU" altLang="ko-KR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(első belépésnél jelszót kapnak a hallgatók)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A0164-AB4F-416D-85FA-DD200AE00AE7}"/>
              </a:ext>
            </a:extLst>
          </p:cNvPr>
          <p:cNvSpPr txBox="1"/>
          <p:nvPr/>
        </p:nvSpPr>
        <p:spPr>
          <a:xfrm>
            <a:off x="5482900" y="3543089"/>
            <a:ext cx="18102805" cy="4925003"/>
          </a:xfrm>
          <a:prstGeom prst="rect">
            <a:avLst/>
          </a:prstGeom>
          <a:noFill/>
        </p:spPr>
        <p:txBody>
          <a:bodyPr wrap="square" lIns="274322" tIns="0" rIns="137161" bIns="0" rtlCol="0">
            <a:spAutoFit/>
          </a:bodyPr>
          <a:lstStyle/>
          <a:p>
            <a:pPr algn="r"/>
            <a:r>
              <a:rPr lang="hu-HU" altLang="ko-KR" sz="10668" b="1" dirty="0">
                <a:solidFill>
                  <a:schemeClr val="accent1"/>
                </a:solidFill>
                <a:cs typeface="Arial" pitchFamily="34" charset="0"/>
              </a:rPr>
              <a:t>Célja, a hallgatói duális dokumentumok papírmentes tárolása</a:t>
            </a:r>
          </a:p>
        </p:txBody>
      </p:sp>
      <p:pic>
        <p:nvPicPr>
          <p:cNvPr id="7" name="Kép helye 6">
            <a:extLst>
              <a:ext uri="{FF2B5EF4-FFF2-40B4-BE49-F238E27FC236}">
                <a16:creationId xmlns:a16="http://schemas.microsoft.com/office/drawing/2014/main" id="{27E4B711-2F24-FDD8-522B-BEDFCC0799E2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4804" y="13"/>
            <a:ext cx="25367051" cy="26133412"/>
          </a:xfrm>
        </p:spPr>
      </p:pic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5">
            <a:extLst>
              <a:ext uri="{FF2B5EF4-FFF2-40B4-BE49-F238E27FC236}">
                <a16:creationId xmlns:a16="http://schemas.microsoft.com/office/drawing/2014/main" id="{8E6B71B0-0FEB-0712-ACD6-56313B6EE405}"/>
              </a:ext>
            </a:extLst>
          </p:cNvPr>
          <p:cNvSpPr>
            <a:spLocks noChangeAspect="1"/>
          </p:cNvSpPr>
          <p:nvPr/>
        </p:nvSpPr>
        <p:spPr>
          <a:xfrm>
            <a:off x="16858950" y="16674944"/>
            <a:ext cx="5486438" cy="5486438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4671" dirty="0"/>
          </a:p>
        </p:txBody>
      </p:sp>
      <p:sp>
        <p:nvSpPr>
          <p:cNvPr id="35" name="Oval 5">
            <a:extLst>
              <a:ext uri="{FF2B5EF4-FFF2-40B4-BE49-F238E27FC236}">
                <a16:creationId xmlns:a16="http://schemas.microsoft.com/office/drawing/2014/main" id="{0A77A8A9-7BA1-4C9B-5427-1FF08D8FE85E}"/>
              </a:ext>
            </a:extLst>
          </p:cNvPr>
          <p:cNvSpPr/>
          <p:nvPr/>
        </p:nvSpPr>
        <p:spPr>
          <a:xfrm>
            <a:off x="19938409" y="3522976"/>
            <a:ext cx="15448890" cy="1544889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4671" dirty="0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ABD3B8A-F6BA-2323-A3DA-21B827D39F06}"/>
              </a:ext>
            </a:extLst>
          </p:cNvPr>
          <p:cNvSpPr>
            <a:spLocks noChangeAspect="1"/>
          </p:cNvSpPr>
          <p:nvPr/>
        </p:nvSpPr>
        <p:spPr>
          <a:xfrm>
            <a:off x="10817521" y="290491"/>
            <a:ext cx="13716094" cy="13716094"/>
          </a:xfrm>
          <a:prstGeom prst="ellipse">
            <a:avLst/>
          </a:prstGeom>
          <a:solidFill>
            <a:srgbClr val="D6D6D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467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672" y="763576"/>
            <a:ext cx="44592164" cy="2759400"/>
          </a:xfrm>
        </p:spPr>
        <p:txBody>
          <a:bodyPr>
            <a:noAutofit/>
          </a:bodyPr>
          <a:lstStyle/>
          <a:p>
            <a:r>
              <a:rPr lang="hu-HU" sz="16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duális gyakornok tanéve</a:t>
            </a:r>
          </a:p>
        </p:txBody>
      </p:sp>
      <p:sp>
        <p:nvSpPr>
          <p:cNvPr id="3" name="Donut 11">
            <a:extLst>
              <a:ext uri="{FF2B5EF4-FFF2-40B4-BE49-F238E27FC236}">
                <a16:creationId xmlns:a16="http://schemas.microsoft.com/office/drawing/2014/main" id="{055C88C1-35F8-40D6-AD31-6BA7AC7B698C}"/>
              </a:ext>
            </a:extLst>
          </p:cNvPr>
          <p:cNvSpPr/>
          <p:nvPr/>
        </p:nvSpPr>
        <p:spPr>
          <a:xfrm>
            <a:off x="3836203" y="9187572"/>
            <a:ext cx="6309064" cy="7487372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4" name="Pie 14">
            <a:extLst>
              <a:ext uri="{FF2B5EF4-FFF2-40B4-BE49-F238E27FC236}">
                <a16:creationId xmlns:a16="http://schemas.microsoft.com/office/drawing/2014/main" id="{23343482-8989-4394-8723-957A82D314A3}"/>
              </a:ext>
            </a:extLst>
          </p:cNvPr>
          <p:cNvSpPr/>
          <p:nvPr/>
        </p:nvSpPr>
        <p:spPr>
          <a:xfrm>
            <a:off x="4933087" y="11462251"/>
            <a:ext cx="4115285" cy="4115285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655AB-545D-4A37-98CC-E32666118AFB}"/>
              </a:ext>
            </a:extLst>
          </p:cNvPr>
          <p:cNvSpPr txBox="1"/>
          <p:nvPr/>
        </p:nvSpPr>
        <p:spPr>
          <a:xfrm>
            <a:off x="2532999" y="17073206"/>
            <a:ext cx="8915461" cy="23452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hu-HU" altLang="ko-KR" sz="1524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 hét</a:t>
            </a:r>
            <a:endParaRPr lang="hu-HU" altLang="ko-KR" sz="9144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E51-4ED0-45D9-8FAA-71C12ACF96A6}"/>
              </a:ext>
            </a:extLst>
          </p:cNvPr>
          <p:cNvSpPr txBox="1"/>
          <p:nvPr/>
        </p:nvSpPr>
        <p:spPr>
          <a:xfrm>
            <a:off x="2532999" y="6490508"/>
            <a:ext cx="89154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Őszi félév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45428-2B53-43B3-A9FD-98C33A814B5F}"/>
              </a:ext>
            </a:extLst>
          </p:cNvPr>
          <p:cNvSpPr txBox="1"/>
          <p:nvPr/>
        </p:nvSpPr>
        <p:spPr>
          <a:xfrm>
            <a:off x="2532999" y="19418468"/>
            <a:ext cx="89154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Szorgalmi időszak</a:t>
            </a:r>
          </a:p>
        </p:txBody>
      </p:sp>
      <p:sp>
        <p:nvSpPr>
          <p:cNvPr id="10" name="Donut 11">
            <a:extLst>
              <a:ext uri="{FF2B5EF4-FFF2-40B4-BE49-F238E27FC236}">
                <a16:creationId xmlns:a16="http://schemas.microsoft.com/office/drawing/2014/main" id="{68799623-CE25-40A5-9A36-CC182B002A72}"/>
              </a:ext>
            </a:extLst>
          </p:cNvPr>
          <p:cNvSpPr/>
          <p:nvPr/>
        </p:nvSpPr>
        <p:spPr>
          <a:xfrm>
            <a:off x="14172267" y="9187572"/>
            <a:ext cx="6309064" cy="7487372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11" name="Pie 49">
            <a:extLst>
              <a:ext uri="{FF2B5EF4-FFF2-40B4-BE49-F238E27FC236}">
                <a16:creationId xmlns:a16="http://schemas.microsoft.com/office/drawing/2014/main" id="{1595660A-BFF0-4A94-A205-75B1A7378BEF}"/>
              </a:ext>
            </a:extLst>
          </p:cNvPr>
          <p:cNvSpPr/>
          <p:nvPr/>
        </p:nvSpPr>
        <p:spPr>
          <a:xfrm>
            <a:off x="15269152" y="11462253"/>
            <a:ext cx="4115285" cy="4115285"/>
          </a:xfrm>
          <a:prstGeom prst="pie">
            <a:avLst>
              <a:gd name="adj1" fmla="val 5491165"/>
              <a:gd name="adj2" fmla="val 1620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4314C-5C02-4906-8292-F8358319FD64}"/>
              </a:ext>
            </a:extLst>
          </p:cNvPr>
          <p:cNvSpPr txBox="1"/>
          <p:nvPr/>
        </p:nvSpPr>
        <p:spPr>
          <a:xfrm>
            <a:off x="12869064" y="17073208"/>
            <a:ext cx="8915461" cy="23452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hu-HU" altLang="ko-KR" sz="1524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 hét</a:t>
            </a:r>
            <a:endParaRPr lang="hu-HU" altLang="ko-KR" sz="9144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F1899-FF06-466A-8C61-B222DD65BCB6}"/>
              </a:ext>
            </a:extLst>
          </p:cNvPr>
          <p:cNvSpPr txBox="1"/>
          <p:nvPr/>
        </p:nvSpPr>
        <p:spPr>
          <a:xfrm>
            <a:off x="12981242" y="6516057"/>
            <a:ext cx="89154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Gyakorlati időszak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D6C34-E7B2-4344-B3AE-343D2AD4C4B2}"/>
              </a:ext>
            </a:extLst>
          </p:cNvPr>
          <p:cNvSpPr txBox="1"/>
          <p:nvPr/>
        </p:nvSpPr>
        <p:spPr>
          <a:xfrm>
            <a:off x="12869064" y="19418468"/>
            <a:ext cx="89154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Téli vizsgaidőszak</a:t>
            </a:r>
          </a:p>
        </p:txBody>
      </p:sp>
      <p:sp>
        <p:nvSpPr>
          <p:cNvPr id="17" name="Donut 11">
            <a:extLst>
              <a:ext uri="{FF2B5EF4-FFF2-40B4-BE49-F238E27FC236}">
                <a16:creationId xmlns:a16="http://schemas.microsoft.com/office/drawing/2014/main" id="{BE8ADA53-5E7C-41A3-8A5F-9B25CC832953}"/>
              </a:ext>
            </a:extLst>
          </p:cNvPr>
          <p:cNvSpPr/>
          <p:nvPr/>
        </p:nvSpPr>
        <p:spPr>
          <a:xfrm>
            <a:off x="24508330" y="9187572"/>
            <a:ext cx="6309064" cy="7487372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18" name="Pie 57">
            <a:extLst>
              <a:ext uri="{FF2B5EF4-FFF2-40B4-BE49-F238E27FC236}">
                <a16:creationId xmlns:a16="http://schemas.microsoft.com/office/drawing/2014/main" id="{02FEFC69-E271-4464-879E-9B472A627280}"/>
              </a:ext>
            </a:extLst>
          </p:cNvPr>
          <p:cNvSpPr/>
          <p:nvPr/>
        </p:nvSpPr>
        <p:spPr>
          <a:xfrm>
            <a:off x="25605216" y="11462253"/>
            <a:ext cx="4115285" cy="4115285"/>
          </a:xfrm>
          <a:prstGeom prst="pie">
            <a:avLst>
              <a:gd name="adj1" fmla="val 1977243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4EF3C-28F4-4AD4-848A-5EA35052066F}"/>
              </a:ext>
            </a:extLst>
          </p:cNvPr>
          <p:cNvSpPr txBox="1"/>
          <p:nvPr/>
        </p:nvSpPr>
        <p:spPr>
          <a:xfrm>
            <a:off x="23205128" y="17073208"/>
            <a:ext cx="8915461" cy="23452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hu-HU" altLang="ko-KR" sz="1524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 hét</a:t>
            </a:r>
            <a:endParaRPr lang="hu-HU" altLang="ko-KR" sz="9144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17313-6822-4B88-96B6-A63385EA785A}"/>
              </a:ext>
            </a:extLst>
          </p:cNvPr>
          <p:cNvSpPr txBox="1"/>
          <p:nvPr/>
        </p:nvSpPr>
        <p:spPr>
          <a:xfrm>
            <a:off x="23205128" y="6490510"/>
            <a:ext cx="89154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Tavaszi félév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9FACB-239B-4E6C-ABF9-E321AF92AB1B}"/>
              </a:ext>
            </a:extLst>
          </p:cNvPr>
          <p:cNvSpPr txBox="1"/>
          <p:nvPr/>
        </p:nvSpPr>
        <p:spPr>
          <a:xfrm>
            <a:off x="23205128" y="19418468"/>
            <a:ext cx="89154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Szorgalmi időszak</a:t>
            </a:r>
          </a:p>
        </p:txBody>
      </p:sp>
      <p:sp>
        <p:nvSpPr>
          <p:cNvPr id="24" name="Donut 11">
            <a:extLst>
              <a:ext uri="{FF2B5EF4-FFF2-40B4-BE49-F238E27FC236}">
                <a16:creationId xmlns:a16="http://schemas.microsoft.com/office/drawing/2014/main" id="{E561CC3A-6837-41B7-A8CB-2DE660EF7F6B}"/>
              </a:ext>
            </a:extLst>
          </p:cNvPr>
          <p:cNvSpPr/>
          <p:nvPr/>
        </p:nvSpPr>
        <p:spPr>
          <a:xfrm>
            <a:off x="34844390" y="9187572"/>
            <a:ext cx="6309064" cy="7487372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25" name="Pie 65">
            <a:extLst>
              <a:ext uri="{FF2B5EF4-FFF2-40B4-BE49-F238E27FC236}">
                <a16:creationId xmlns:a16="http://schemas.microsoft.com/office/drawing/2014/main" id="{96B29377-3B92-433B-BC79-86EFD1439098}"/>
              </a:ext>
            </a:extLst>
          </p:cNvPr>
          <p:cNvSpPr/>
          <p:nvPr/>
        </p:nvSpPr>
        <p:spPr>
          <a:xfrm>
            <a:off x="35941275" y="11462253"/>
            <a:ext cx="4115285" cy="4115285"/>
          </a:xfrm>
          <a:prstGeom prst="pie">
            <a:avLst>
              <a:gd name="adj1" fmla="val 7956409"/>
              <a:gd name="adj2" fmla="val 1620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6A0B8B-3E14-4359-8BA9-4A0F401C062E}"/>
              </a:ext>
            </a:extLst>
          </p:cNvPr>
          <p:cNvSpPr txBox="1"/>
          <p:nvPr/>
        </p:nvSpPr>
        <p:spPr>
          <a:xfrm>
            <a:off x="33541187" y="17073208"/>
            <a:ext cx="8915461" cy="23452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hu-HU" altLang="ko-KR" sz="1524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16 hét</a:t>
            </a:r>
            <a:endParaRPr lang="hu-HU" altLang="ko-KR" sz="9144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FB033-5F8D-44FD-8332-BC1EF00C5176}"/>
              </a:ext>
            </a:extLst>
          </p:cNvPr>
          <p:cNvSpPr txBox="1"/>
          <p:nvPr/>
        </p:nvSpPr>
        <p:spPr>
          <a:xfrm>
            <a:off x="33654507" y="6637176"/>
            <a:ext cx="891546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Gyakorlati időszak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A24FB3-B65A-4336-A64C-7D3F8438506C}"/>
              </a:ext>
            </a:extLst>
          </p:cNvPr>
          <p:cNvSpPr txBox="1">
            <a:spLocks/>
          </p:cNvSpPr>
          <p:nvPr/>
        </p:nvSpPr>
        <p:spPr>
          <a:xfrm>
            <a:off x="33541183" y="19418468"/>
            <a:ext cx="9601266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762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Nyári vizsgaidőszak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79B8124A-CF18-01E5-C4A0-841269C8620C}"/>
              </a:ext>
            </a:extLst>
          </p:cNvPr>
          <p:cNvSpPr/>
          <p:nvPr/>
        </p:nvSpPr>
        <p:spPr>
          <a:xfrm>
            <a:off x="23225919" y="21189846"/>
            <a:ext cx="9397254" cy="45108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7200" dirty="0"/>
              <a:t>A nappali tagozatos hagyományos hallgatókkal együtt</a:t>
            </a: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7553CEFE-6E59-4641-E76B-555F270C283B}"/>
              </a:ext>
            </a:extLst>
          </p:cNvPr>
          <p:cNvSpPr/>
          <p:nvPr/>
        </p:nvSpPr>
        <p:spPr>
          <a:xfrm>
            <a:off x="33638606" y="21246543"/>
            <a:ext cx="9388285" cy="45108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7200" dirty="0"/>
              <a:t>Vizsgák</a:t>
            </a:r>
            <a:br>
              <a:rPr lang="hu-HU" altLang="ko-KR" sz="7200" dirty="0"/>
            </a:br>
            <a:r>
              <a:rPr lang="hu-HU" altLang="ko-KR" sz="7200" dirty="0"/>
              <a:t>3 hét szabadság</a:t>
            </a: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4D50DB5D-D3BB-88AA-2D84-AE3D6B7FE0E9}"/>
              </a:ext>
            </a:extLst>
          </p:cNvPr>
          <p:cNvSpPr/>
          <p:nvPr/>
        </p:nvSpPr>
        <p:spPr>
          <a:xfrm>
            <a:off x="12822209" y="21189846"/>
            <a:ext cx="9388285" cy="45108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7200" dirty="0"/>
              <a:t>Vizsgák</a:t>
            </a:r>
            <a:br>
              <a:rPr lang="hu-HU" altLang="ko-KR" sz="7200" dirty="0"/>
            </a:br>
            <a:r>
              <a:rPr lang="hu-HU" altLang="ko-KR" sz="7200" dirty="0"/>
              <a:t>1 hét szabadság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FACD53F-AC52-EF79-E142-C3E4FAF3A3FC}"/>
              </a:ext>
            </a:extLst>
          </p:cNvPr>
          <p:cNvSpPr/>
          <p:nvPr/>
        </p:nvSpPr>
        <p:spPr>
          <a:xfrm>
            <a:off x="2409522" y="21246539"/>
            <a:ext cx="9397254" cy="4510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ko-KR" sz="7200" dirty="0"/>
              <a:t>A nappali tagozatos hagyományos hallgatókkal együtt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C7D53F0-72A7-BCFE-33B8-B330AF2B4D65}"/>
              </a:ext>
            </a:extLst>
          </p:cNvPr>
          <p:cNvSpPr txBox="1">
            <a:spLocks/>
          </p:cNvSpPr>
          <p:nvPr/>
        </p:nvSpPr>
        <p:spPr>
          <a:xfrm>
            <a:off x="734672" y="2592343"/>
            <a:ext cx="44592164" cy="2759400"/>
          </a:xfrm>
          <a:prstGeom prst="rect">
            <a:avLst/>
          </a:prstGeom>
        </p:spPr>
        <p:txBody>
          <a:bodyPr vert="horz" lIns="464543" tIns="232271" rIns="464543" bIns="232271" rtlCol="0" anchor="ctr">
            <a:noAutofit/>
          </a:bodyPr>
          <a:lstStyle>
            <a:lvl1pPr marL="0" indent="0" algn="ctr" defTabSz="2322713" rtl="0" eaLnBrk="1" latinLnBrk="0" hangingPunct="1">
              <a:spcBef>
                <a:spcPct val="20000"/>
              </a:spcBef>
              <a:buFont typeface="Arial"/>
              <a:buNone/>
              <a:defRPr sz="20574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3774409" indent="-1451696" algn="l" defTabSz="2322713" rtl="0" eaLnBrk="1" latinLnBrk="0" hangingPunct="1">
              <a:spcBef>
                <a:spcPct val="20000"/>
              </a:spcBef>
              <a:buFont typeface="Arial"/>
              <a:buChar char="–"/>
              <a:defRPr sz="1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06783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9496" indent="-1161357" algn="l" defTabSz="2322713" rtl="0" eaLnBrk="1" latinLnBrk="0" hangingPunct="1">
              <a:spcBef>
                <a:spcPct val="20000"/>
              </a:spcBef>
              <a:buFont typeface="Arial"/>
              <a:buChar char="–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52209" indent="-1161357" algn="l" defTabSz="2322713" rtl="0" eaLnBrk="1" latinLnBrk="0" hangingPunct="1">
              <a:spcBef>
                <a:spcPct val="20000"/>
              </a:spcBef>
              <a:buFont typeface="Arial"/>
              <a:buChar char="»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74922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97636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420349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743062" indent="-1161357" algn="l" defTabSz="2322713" rtl="0" eaLnBrk="1" latinLnBrk="0" hangingPunct="1">
              <a:spcBef>
                <a:spcPct val="20000"/>
              </a:spcBef>
              <a:buFont typeface="Arial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Hallgatói juttatás a teljes tanévben</a:t>
            </a:r>
          </a:p>
        </p:txBody>
      </p:sp>
    </p:spTree>
    <p:extLst>
      <p:ext uri="{BB962C8B-B14F-4D97-AF65-F5344CB8AC3E}">
        <p14:creationId xmlns:p14="http://schemas.microsoft.com/office/powerpoint/2010/main" val="17238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9714" y="425387"/>
            <a:ext cx="45472124" cy="2926903"/>
          </a:xfrm>
        </p:spPr>
        <p:txBody>
          <a:bodyPr>
            <a:normAutofit/>
          </a:bodyPr>
          <a:lstStyle/>
          <a:p>
            <a:pPr algn="l"/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 közbeni duális adminisztráció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78084" y="3352292"/>
            <a:ext cx="45173753" cy="1463451"/>
          </a:xfrm>
        </p:spPr>
        <p:txBody>
          <a:bodyPr anchor="ctr">
            <a:noAutofit/>
          </a:bodyPr>
          <a:lstStyle/>
          <a:p>
            <a:pPr lvl="0" algn="l"/>
            <a:r>
              <a:rPr lang="hu-HU" altLang="ko-K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HALLGATÓK FELADATA</a:t>
            </a:r>
          </a:p>
        </p:txBody>
      </p:sp>
      <p:sp>
        <p:nvSpPr>
          <p:cNvPr id="5" name="Donut 4"/>
          <p:cNvSpPr/>
          <p:nvPr/>
        </p:nvSpPr>
        <p:spPr>
          <a:xfrm>
            <a:off x="19049064" y="11191553"/>
            <a:ext cx="8594112" cy="8779275"/>
          </a:xfrm>
          <a:prstGeom prst="donut">
            <a:avLst>
              <a:gd name="adj" fmla="val 7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64454" y="17822157"/>
            <a:ext cx="3043748" cy="3109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8" name="Rounded Rectangle 51"/>
          <p:cNvSpPr/>
          <p:nvPr/>
        </p:nvSpPr>
        <p:spPr>
          <a:xfrm rot="16200000" flipH="1">
            <a:off x="20962887" y="12776784"/>
            <a:ext cx="4680000" cy="4581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4080840" y="9132266"/>
            <a:ext cx="6068752" cy="3434368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6365909" y="9132266"/>
            <a:ext cx="6068752" cy="3434368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/>
          <p:cNvSpPr txBox="1"/>
          <p:nvPr/>
        </p:nvSpPr>
        <p:spPr>
          <a:xfrm>
            <a:off x="3398587" y="6472465"/>
            <a:ext cx="1034828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Munkanapló feltöltése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133396" y="12924767"/>
            <a:ext cx="11307320" cy="5370333"/>
            <a:chOff x="782098" y="3371076"/>
            <a:chExt cx="2081199" cy="1057145"/>
          </a:xfrm>
        </p:grpSpPr>
        <p:sp>
          <p:nvSpPr>
            <p:cNvPr id="29" name="TextBox 10"/>
            <p:cNvSpPr txBox="1"/>
            <p:nvPr/>
          </p:nvSpPr>
          <p:spPr>
            <a:xfrm>
              <a:off x="782098" y="3683019"/>
              <a:ext cx="2059657" cy="7452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altLang="ko-KR" sz="8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határidő</a:t>
              </a:r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február 20. </a:t>
              </a:r>
            </a:p>
            <a:p>
              <a:pPr algn="r"/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és szeptember 20. </a:t>
              </a: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03640" y="3371076"/>
              <a:ext cx="2059657" cy="26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Félévente!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52663" y="19337398"/>
            <a:ext cx="11293721" cy="2662654"/>
            <a:chOff x="803640" y="3371076"/>
            <a:chExt cx="2078696" cy="524141"/>
          </a:xfrm>
        </p:grpSpPr>
        <p:sp>
          <p:nvSpPr>
            <p:cNvPr id="32" name="TextBox 10"/>
            <p:cNvSpPr txBox="1"/>
            <p:nvPr/>
          </p:nvSpPr>
          <p:spPr>
            <a:xfrm>
              <a:off x="822679" y="3634699"/>
              <a:ext cx="2059657" cy="26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altLang="ko-KR" sz="8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Moodle</a:t>
              </a:r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felület</a:t>
              </a: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803640" y="3371076"/>
              <a:ext cx="2059657" cy="26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Helye:</a:t>
              </a:r>
            </a:p>
          </p:txBody>
        </p:sp>
      </p:grpSp>
      <p:sp>
        <p:nvSpPr>
          <p:cNvPr id="4" name="Oval 5">
            <a:extLst>
              <a:ext uri="{FF2B5EF4-FFF2-40B4-BE49-F238E27FC236}">
                <a16:creationId xmlns:a16="http://schemas.microsoft.com/office/drawing/2014/main" id="{625192CC-EC9C-3914-E16A-D1B32362376A}"/>
              </a:ext>
            </a:extLst>
          </p:cNvPr>
          <p:cNvSpPr/>
          <p:nvPr/>
        </p:nvSpPr>
        <p:spPr>
          <a:xfrm>
            <a:off x="23434087" y="19263240"/>
            <a:ext cx="2588217" cy="260781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469D0B77-7138-A689-83DC-B35D5A76CA24}"/>
              </a:ext>
            </a:extLst>
          </p:cNvPr>
          <p:cNvSpPr/>
          <p:nvPr/>
        </p:nvSpPr>
        <p:spPr>
          <a:xfrm>
            <a:off x="30926261" y="13083267"/>
            <a:ext cx="1409629" cy="14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441F69B4-BE78-F79A-109C-BDDE644733CB}"/>
              </a:ext>
            </a:extLst>
          </p:cNvPr>
          <p:cNvSpPr/>
          <p:nvPr/>
        </p:nvSpPr>
        <p:spPr>
          <a:xfrm>
            <a:off x="30926261" y="19382223"/>
            <a:ext cx="1409629" cy="14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7B3AD85-6730-D11E-AC62-9EB64E5A6F35}"/>
              </a:ext>
            </a:extLst>
          </p:cNvPr>
          <p:cNvSpPr/>
          <p:nvPr/>
        </p:nvSpPr>
        <p:spPr>
          <a:xfrm>
            <a:off x="14565628" y="13083267"/>
            <a:ext cx="1409629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6BEC87FC-0C3C-19D8-32F4-D60BF2805571}"/>
              </a:ext>
            </a:extLst>
          </p:cNvPr>
          <p:cNvSpPr/>
          <p:nvPr/>
        </p:nvSpPr>
        <p:spPr>
          <a:xfrm>
            <a:off x="14565628" y="19382223"/>
            <a:ext cx="1409629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76312E7-D299-4CD8-9A49-C013A1A9B2E7}"/>
              </a:ext>
            </a:extLst>
          </p:cNvPr>
          <p:cNvSpPr/>
          <p:nvPr/>
        </p:nvSpPr>
        <p:spPr>
          <a:xfrm>
            <a:off x="20760311" y="19147855"/>
            <a:ext cx="2114444" cy="21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33466A00-B7F4-7D8B-343B-2F118892C3D1}"/>
              </a:ext>
            </a:extLst>
          </p:cNvPr>
          <p:cNvSpPr txBox="1"/>
          <p:nvPr/>
        </p:nvSpPr>
        <p:spPr>
          <a:xfrm>
            <a:off x="32980275" y="5843991"/>
            <a:ext cx="12777828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Értékelő lap/igazolás a féléves gyakorlat elvégzéséről </a:t>
            </a:r>
          </a:p>
        </p:txBody>
      </p:sp>
      <p:grpSp>
        <p:nvGrpSpPr>
          <p:cNvPr id="18" name="Group 27">
            <a:extLst>
              <a:ext uri="{FF2B5EF4-FFF2-40B4-BE49-F238E27FC236}">
                <a16:creationId xmlns:a16="http://schemas.microsoft.com/office/drawing/2014/main" id="{C9940225-5022-161B-C7C8-F1D566A65603}"/>
              </a:ext>
            </a:extLst>
          </p:cNvPr>
          <p:cNvGrpSpPr/>
          <p:nvPr/>
        </p:nvGrpSpPr>
        <p:grpSpPr>
          <a:xfrm>
            <a:off x="33429534" y="12924769"/>
            <a:ext cx="11307320" cy="5370333"/>
            <a:chOff x="782098" y="3371076"/>
            <a:chExt cx="2081199" cy="1057145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A464E6A3-73A9-1954-7566-7CD26AE29C90}"/>
                </a:ext>
              </a:extLst>
            </p:cNvPr>
            <p:cNvSpPr txBox="1"/>
            <p:nvPr/>
          </p:nvSpPr>
          <p:spPr>
            <a:xfrm>
              <a:off x="782098" y="3683019"/>
              <a:ext cx="2059657" cy="7452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8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határidő</a:t>
              </a:r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február 20. </a:t>
              </a:r>
            </a:p>
            <a:p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és szeptember 20. </a:t>
              </a: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46F98052-7E7A-A00C-861D-926C6FF03402}"/>
                </a:ext>
              </a:extLst>
            </p:cNvPr>
            <p:cNvSpPr txBox="1"/>
            <p:nvPr/>
          </p:nvSpPr>
          <p:spPr>
            <a:xfrm>
              <a:off x="803640" y="3371076"/>
              <a:ext cx="2059657" cy="26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Félévente!</a:t>
              </a:r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id="{07514F46-BA1D-0A27-F775-825D7F51D901}"/>
              </a:ext>
            </a:extLst>
          </p:cNvPr>
          <p:cNvGrpSpPr/>
          <p:nvPr/>
        </p:nvGrpSpPr>
        <p:grpSpPr>
          <a:xfrm>
            <a:off x="33548801" y="19337398"/>
            <a:ext cx="11293721" cy="2662654"/>
            <a:chOff x="803640" y="3371076"/>
            <a:chExt cx="2078696" cy="524141"/>
          </a:xfrm>
        </p:grpSpPr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3609671E-8A8C-B964-9C2E-9DF43CF7734E}"/>
                </a:ext>
              </a:extLst>
            </p:cNvPr>
            <p:cNvSpPr txBox="1"/>
            <p:nvPr/>
          </p:nvSpPr>
          <p:spPr>
            <a:xfrm>
              <a:off x="822679" y="3634699"/>
              <a:ext cx="2059657" cy="26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8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Moodle</a:t>
              </a:r>
              <a:r>
                <a:rPr lang="hu-HU" altLang="ko-KR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felület</a:t>
              </a:r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65D5D0E9-A62B-365A-69E4-A89BF17C962C}"/>
                </a:ext>
              </a:extLst>
            </p:cNvPr>
            <p:cNvSpPr txBox="1"/>
            <p:nvPr/>
          </p:nvSpPr>
          <p:spPr>
            <a:xfrm>
              <a:off x="803640" y="3371076"/>
              <a:ext cx="2059657" cy="26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Helye: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84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C20BE-CC8C-9130-E120-C6062C85A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33F73-A2AF-AC07-46D5-6110E63EA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147432"/>
            <a:ext cx="46451838" cy="2926898"/>
          </a:xfrm>
        </p:spPr>
        <p:txBody>
          <a:bodyPr>
            <a:normAutofit/>
          </a:bodyPr>
          <a:lstStyle/>
          <a:p>
            <a:r>
              <a:rPr lang="hu-HU" altLang="ko-KR" sz="1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Munkanapló</a:t>
            </a:r>
            <a:endParaRPr lang="ko-KR" altLang="en-US" sz="1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98F13-EC23-D98D-2C4E-0279E790A6D6}"/>
              </a:ext>
            </a:extLst>
          </p:cNvPr>
          <p:cNvSpPr txBox="1"/>
          <p:nvPr/>
        </p:nvSpPr>
        <p:spPr>
          <a:xfrm>
            <a:off x="904439" y="10989220"/>
            <a:ext cx="30413763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olyan dokumentum, amelyet a duális képzésben részt vevő hallgató vezet a gyakorlati időszak alatt, és amelyben </a:t>
            </a:r>
            <a:r>
              <a:rPr lang="hu-HU" altLang="ko-KR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rögzíti a vállalatnál végzett tevékenységeit, feladatait és tapasztalatait.</a:t>
            </a:r>
          </a:p>
        </p:txBody>
      </p:sp>
    </p:spTree>
    <p:extLst>
      <p:ext uri="{BB962C8B-B14F-4D97-AF65-F5344CB8AC3E}">
        <p14:creationId xmlns:p14="http://schemas.microsoft.com/office/powerpoint/2010/main" val="2212704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7388E-4B01-E988-32D2-D46D9540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AFBF47-05F3-5DE6-D9BB-D924C0960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Munkanapló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DF537-1371-838A-CC85-28E48EB21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hu-HU" altLang="ko-KR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D121DD-4760-FAB2-1CA8-780A8FE27C58}"/>
              </a:ext>
            </a:extLst>
          </p:cNvPr>
          <p:cNvSpPr/>
          <p:nvPr/>
        </p:nvSpPr>
        <p:spPr>
          <a:xfrm>
            <a:off x="955244" y="7536767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39D623-F834-C796-A339-EEB3A7A29417}"/>
              </a:ext>
            </a:extLst>
          </p:cNvPr>
          <p:cNvSpPr/>
          <p:nvPr/>
        </p:nvSpPr>
        <p:spPr>
          <a:xfrm>
            <a:off x="8327391" y="13170134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8867B9-698F-DCC4-079F-EC457141B45C}"/>
              </a:ext>
            </a:extLst>
          </p:cNvPr>
          <p:cNvSpPr/>
          <p:nvPr/>
        </p:nvSpPr>
        <p:spPr>
          <a:xfrm>
            <a:off x="955244" y="19683521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26E6FAAB-7364-E705-5EA2-B2DF3032E208}"/>
              </a:ext>
            </a:extLst>
          </p:cNvPr>
          <p:cNvSpPr>
            <a:spLocks noChangeAspect="1"/>
          </p:cNvSpPr>
          <p:nvPr/>
        </p:nvSpPr>
        <p:spPr>
          <a:xfrm>
            <a:off x="1676459" y="8251075"/>
            <a:ext cx="1652449" cy="1666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CB175DB-F257-2E10-6990-C4D94AC37A5C}"/>
              </a:ext>
            </a:extLst>
          </p:cNvPr>
          <p:cNvSpPr/>
          <p:nvPr/>
        </p:nvSpPr>
        <p:spPr>
          <a:xfrm rot="2700000">
            <a:off x="1912757" y="20173343"/>
            <a:ext cx="1179838" cy="211523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26750-8558-1409-B358-A3559EA5AEB6}"/>
              </a:ext>
            </a:extLst>
          </p:cNvPr>
          <p:cNvSpPr/>
          <p:nvPr/>
        </p:nvSpPr>
        <p:spPr>
          <a:xfrm>
            <a:off x="9172756" y="14022992"/>
            <a:ext cx="1484925" cy="139001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BF1E10-4F62-329C-3BA3-9397CEFDB2B5}"/>
              </a:ext>
            </a:extLst>
          </p:cNvPr>
          <p:cNvSpPr/>
          <p:nvPr/>
        </p:nvSpPr>
        <p:spPr>
          <a:xfrm>
            <a:off x="17032165" y="7579419"/>
            <a:ext cx="3094874" cy="309487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hu-HU" altLang="ko-KR" sz="46228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C8DC8-134D-823B-4F6F-2ED1DF9CBC00}"/>
              </a:ext>
            </a:extLst>
          </p:cNvPr>
          <p:cNvSpPr/>
          <p:nvPr/>
        </p:nvSpPr>
        <p:spPr>
          <a:xfrm>
            <a:off x="17032165" y="19726173"/>
            <a:ext cx="3094874" cy="309487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9F6D0A08-5696-F529-D40E-EE8E0C03988E}"/>
              </a:ext>
            </a:extLst>
          </p:cNvPr>
          <p:cNvSpPr/>
          <p:nvPr/>
        </p:nvSpPr>
        <p:spPr>
          <a:xfrm>
            <a:off x="17707494" y="8247638"/>
            <a:ext cx="1744225" cy="175842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7AECF-C4CA-0B2D-FD0A-C85AA70E24B4}"/>
              </a:ext>
            </a:extLst>
          </p:cNvPr>
          <p:cNvSpPr txBox="1"/>
          <p:nvPr/>
        </p:nvSpPr>
        <p:spPr>
          <a:xfrm>
            <a:off x="4771332" y="7402883"/>
            <a:ext cx="11268769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Rendszeres vezetés: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 folyamatosan dokumentálja a munkavégzést.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BF435016-7690-BB2C-3FDB-6E82D7143F33}"/>
              </a:ext>
            </a:extLst>
          </p:cNvPr>
          <p:cNvSpPr txBox="1"/>
          <p:nvPr/>
        </p:nvSpPr>
        <p:spPr>
          <a:xfrm>
            <a:off x="12143481" y="13563404"/>
            <a:ext cx="1886992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Reflektív tartalom: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 értékeli saját fejlődését, tapasztalatait és esetleges nehézségeit.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4968AC79-5D0A-450E-E4AD-088A447F96F8}"/>
              </a:ext>
            </a:extLst>
          </p:cNvPr>
          <p:cNvSpPr txBox="1"/>
          <p:nvPr/>
        </p:nvSpPr>
        <p:spPr>
          <a:xfrm>
            <a:off x="4725445" y="18414799"/>
            <a:ext cx="11631397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Feladatok és tevékenységek rögzítése: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Leírja, milyen konkrét feladatokat végzett el és milyen szakmai ismereteket szerzett.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1DFF61B8-44EF-AD93-8348-C54392AC0820}"/>
              </a:ext>
            </a:extLst>
          </p:cNvPr>
          <p:cNvSpPr txBox="1"/>
          <p:nvPr/>
        </p:nvSpPr>
        <p:spPr>
          <a:xfrm>
            <a:off x="20802364" y="7165279"/>
            <a:ext cx="11658836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Mentori aláírás: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vállalat kijelölt mentora vagy gyakorlati vezetője ellenőrzi és igazolja a bejegyzéseket.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2B28591A-AA2B-ADC7-26A4-751F1F0F8421}"/>
              </a:ext>
            </a:extLst>
          </p:cNvPr>
          <p:cNvSpPr txBox="1"/>
          <p:nvPr/>
        </p:nvSpPr>
        <p:spPr>
          <a:xfrm>
            <a:off x="20802364" y="19416704"/>
            <a:ext cx="16040336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Kötelező dokumentáció: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 és a vállalat számára is fontos igazoló dokumentum a gyakorlati képzés teljesítéséről.</a:t>
            </a:r>
          </a:p>
        </p:txBody>
      </p: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2E810209-9447-5D41-88BA-198980BA9861}"/>
              </a:ext>
            </a:extLst>
          </p:cNvPr>
          <p:cNvSpPr/>
          <p:nvPr/>
        </p:nvSpPr>
        <p:spPr>
          <a:xfrm rot="16200000" flipH="1">
            <a:off x="17694349" y="20302004"/>
            <a:ext cx="2063381" cy="194321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6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9ED54-2383-E2AA-0048-D88969C2C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495966-2AC6-E52D-DB5F-AAAE83967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614032"/>
            <a:ext cx="46451838" cy="2926898"/>
          </a:xfrm>
        </p:spPr>
        <p:txBody>
          <a:bodyPr>
            <a:normAutofit/>
          </a:bodyPr>
          <a:lstStyle/>
          <a:p>
            <a:r>
              <a:rPr lang="hu-HU" altLang="ko-KR" sz="1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Értékelőlap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4FE6E-8709-1B2A-1712-CD013FEA065C}"/>
              </a:ext>
            </a:extLst>
          </p:cNvPr>
          <p:cNvSpPr txBox="1"/>
          <p:nvPr/>
        </p:nvSpPr>
        <p:spPr>
          <a:xfrm>
            <a:off x="904439" y="10989220"/>
            <a:ext cx="30413763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szakmai gyakorlat értékelő lap egy hivatalos dokumentum, amely </a:t>
            </a:r>
            <a:r>
              <a:rPr lang="hu-HU" altLang="ko-KR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 szakmai gyakorlatának teljesítését és annak minősítését rögzíti. </a:t>
            </a:r>
            <a:endParaRPr lang="hu-HU" altLang="ko-KR" sz="8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31C2A-05BC-FD43-466F-7D6529052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0965067"/>
            <a:ext cx="46451838" cy="1463451"/>
          </a:xfrm>
        </p:spPr>
        <p:txBody>
          <a:bodyPr>
            <a:noAutofit/>
          </a:bodyPr>
          <a:lstStyle/>
          <a:p>
            <a:pPr lvl="0"/>
            <a:r>
              <a:rPr lang="hu-HU" altLang="ko-KR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duális képzés esetén minden félév végén </a:t>
            </a:r>
            <a:br>
              <a:rPr lang="hu-HU" altLang="ko-KR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kell adni az egyetem számára. </a:t>
            </a:r>
          </a:p>
        </p:txBody>
      </p:sp>
    </p:spTree>
    <p:extLst>
      <p:ext uri="{BB962C8B-B14F-4D97-AF65-F5344CB8AC3E}">
        <p14:creationId xmlns:p14="http://schemas.microsoft.com/office/powerpoint/2010/main" val="777111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D5AC7-72E9-F760-4A5F-1B75CD1C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48ED4-30FF-CE46-04A6-711BDA580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Értékelőlap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7861-922C-B22F-E179-67D51A3BED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hu-HU" altLang="ko-KR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tartalma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4391F4-8388-291C-44AD-912029F62A43}"/>
              </a:ext>
            </a:extLst>
          </p:cNvPr>
          <p:cNvSpPr/>
          <p:nvPr/>
        </p:nvSpPr>
        <p:spPr>
          <a:xfrm>
            <a:off x="2879091" y="7497840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87576D-BAE3-7D5D-0858-9486867C6BD5}"/>
              </a:ext>
            </a:extLst>
          </p:cNvPr>
          <p:cNvSpPr/>
          <p:nvPr/>
        </p:nvSpPr>
        <p:spPr>
          <a:xfrm>
            <a:off x="2879091" y="12056665"/>
            <a:ext cx="3094874" cy="309487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44AB0A-9CBF-57B1-66C1-526CC46EFEF8}"/>
              </a:ext>
            </a:extLst>
          </p:cNvPr>
          <p:cNvSpPr/>
          <p:nvPr/>
        </p:nvSpPr>
        <p:spPr>
          <a:xfrm>
            <a:off x="2924978" y="16222221"/>
            <a:ext cx="3094874" cy="309487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858D0E6A-3373-D9AA-63EA-5F23F35F37A9}"/>
              </a:ext>
            </a:extLst>
          </p:cNvPr>
          <p:cNvSpPr>
            <a:spLocks noChangeAspect="1"/>
          </p:cNvSpPr>
          <p:nvPr/>
        </p:nvSpPr>
        <p:spPr>
          <a:xfrm>
            <a:off x="3600306" y="8212148"/>
            <a:ext cx="1652449" cy="1666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DAEEB49-DDCC-C490-E8F7-E682B3471647}"/>
              </a:ext>
            </a:extLst>
          </p:cNvPr>
          <p:cNvSpPr/>
          <p:nvPr/>
        </p:nvSpPr>
        <p:spPr>
          <a:xfrm rot="2700000">
            <a:off x="3882491" y="16712043"/>
            <a:ext cx="1179838" cy="211523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70937-C2A7-33D7-B3A7-529C5D4D9312}"/>
              </a:ext>
            </a:extLst>
          </p:cNvPr>
          <p:cNvSpPr/>
          <p:nvPr/>
        </p:nvSpPr>
        <p:spPr>
          <a:xfrm>
            <a:off x="3746784" y="12902960"/>
            <a:ext cx="1484925" cy="139001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9CE4B6-910E-807A-05F4-D12A01B0B005}"/>
              </a:ext>
            </a:extLst>
          </p:cNvPr>
          <p:cNvSpPr/>
          <p:nvPr/>
        </p:nvSpPr>
        <p:spPr>
          <a:xfrm>
            <a:off x="2924978" y="20375804"/>
            <a:ext cx="3094874" cy="309487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82BF9-5716-241C-3458-DD67555556D3}"/>
              </a:ext>
            </a:extLst>
          </p:cNvPr>
          <p:cNvSpPr txBox="1"/>
          <p:nvPr/>
        </p:nvSpPr>
        <p:spPr>
          <a:xfrm>
            <a:off x="6695181" y="7917954"/>
            <a:ext cx="1757452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 adatai </a:t>
            </a:r>
            <a:b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(név, képzés, intézmény, gyakorlati hely)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A04107B9-EE77-D166-986E-D47539739FC1}"/>
              </a:ext>
            </a:extLst>
          </p:cNvPr>
          <p:cNvSpPr txBox="1"/>
          <p:nvPr/>
        </p:nvSpPr>
        <p:spPr>
          <a:xfrm>
            <a:off x="6695181" y="12449935"/>
            <a:ext cx="1886992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gyakorlati hely vezetőjének vagy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mentorának értékelése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5A5EAAE-27B8-7566-0FFB-ACE12D3F7ED9}"/>
              </a:ext>
            </a:extLst>
          </p:cNvPr>
          <p:cNvSpPr txBox="1"/>
          <p:nvPr/>
        </p:nvSpPr>
        <p:spPr>
          <a:xfrm>
            <a:off x="6695181" y="16615490"/>
            <a:ext cx="1163139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szakmai gyakorlat időtartama és helyszíne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69F706C2-25C2-6BC0-41D4-98E6F0625AE0}"/>
              </a:ext>
            </a:extLst>
          </p:cNvPr>
          <p:cNvSpPr txBox="1"/>
          <p:nvPr/>
        </p:nvSpPr>
        <p:spPr>
          <a:xfrm>
            <a:off x="6695177" y="21174326"/>
            <a:ext cx="1604033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Aláírások és pecsét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amelyek hivatalossá teszik a dokumentumot</a:t>
            </a:r>
          </a:p>
        </p:txBody>
      </p: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6449F160-68DA-27A5-5623-CD459CC942D4}"/>
              </a:ext>
            </a:extLst>
          </p:cNvPr>
          <p:cNvSpPr/>
          <p:nvPr/>
        </p:nvSpPr>
        <p:spPr>
          <a:xfrm rot="16200000" flipH="1">
            <a:off x="3434760" y="20951635"/>
            <a:ext cx="2063381" cy="194321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79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6DFA-B873-6D8B-BF05-9FA3B7E9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래픽 18">
            <a:extLst>
              <a:ext uri="{FF2B5EF4-FFF2-40B4-BE49-F238E27FC236}">
                <a16:creationId xmlns:a16="http://schemas.microsoft.com/office/drawing/2014/main" id="{32A3FDBF-9CED-694F-601B-6D3888185849}"/>
              </a:ext>
            </a:extLst>
          </p:cNvPr>
          <p:cNvSpPr/>
          <p:nvPr/>
        </p:nvSpPr>
        <p:spPr>
          <a:xfrm>
            <a:off x="21451906" y="4733499"/>
            <a:ext cx="3548026" cy="21202814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 altLang="ko-KR" sz="3467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D6106D-30B2-8B66-C86D-127849A6D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Értékelési szempont lehet például: 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C1A6CCC-F4B3-235A-659B-64D583E61094}"/>
              </a:ext>
            </a:extLst>
          </p:cNvPr>
          <p:cNvGrpSpPr/>
          <p:nvPr/>
        </p:nvGrpSpPr>
        <p:grpSpPr>
          <a:xfrm>
            <a:off x="15608877" y="10869062"/>
            <a:ext cx="10782191" cy="3717126"/>
            <a:chOff x="3838575" y="2652725"/>
            <a:chExt cx="4513707" cy="1556086"/>
          </a:xfrm>
          <a:solidFill>
            <a:schemeClr val="tx2">
              <a:lumMod val="75000"/>
            </a:schemeClr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CBAF526-83BC-F1D4-E420-B13B040A1F0C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237DD0FD-4D83-A71E-F69E-DF5FFF5277F4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015A818-78B9-83FC-A8B9-E37C959DF9A5}"/>
              </a:ext>
            </a:extLst>
          </p:cNvPr>
          <p:cNvGrpSpPr/>
          <p:nvPr/>
        </p:nvGrpSpPr>
        <p:grpSpPr>
          <a:xfrm flipH="1">
            <a:off x="20060778" y="7098073"/>
            <a:ext cx="10782191" cy="3717126"/>
            <a:chOff x="3838575" y="2652725"/>
            <a:chExt cx="4513707" cy="15560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3378954-E471-1680-91F7-39A4334E0F5D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1D873C7-B284-D59A-A911-4CF86B88E445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8EDBD4F-6FC9-6DD4-3843-4848AC4300E1}"/>
              </a:ext>
            </a:extLst>
          </p:cNvPr>
          <p:cNvGrpSpPr/>
          <p:nvPr/>
        </p:nvGrpSpPr>
        <p:grpSpPr>
          <a:xfrm>
            <a:off x="15608877" y="18411035"/>
            <a:ext cx="10782191" cy="3717126"/>
            <a:chOff x="3838575" y="2652725"/>
            <a:chExt cx="4513707" cy="1556086"/>
          </a:xfrm>
          <a:solidFill>
            <a:schemeClr val="accent1">
              <a:lumMod val="75000"/>
            </a:schemeClr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31EA911-476A-1829-E329-9E2BD66FAB1E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A51AE28-98B0-31D6-25BF-705C483F0E11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4E34FEF-D472-5621-F207-2A1E55585F43}"/>
              </a:ext>
            </a:extLst>
          </p:cNvPr>
          <p:cNvGrpSpPr/>
          <p:nvPr/>
        </p:nvGrpSpPr>
        <p:grpSpPr>
          <a:xfrm flipH="1">
            <a:off x="20060778" y="14640050"/>
            <a:ext cx="10782191" cy="3717126"/>
            <a:chOff x="3838575" y="2652725"/>
            <a:chExt cx="4513707" cy="15560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0258C66-001A-F256-050E-D87E9D0F3745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3DD3B50-F893-2DAC-9588-52978D940D42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altLang="ko-KR" sz="34671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B77A91F-0647-EB28-1A2A-8AB16F79C034}"/>
              </a:ext>
            </a:extLst>
          </p:cNvPr>
          <p:cNvSpPr txBox="1"/>
          <p:nvPr/>
        </p:nvSpPr>
        <p:spPr>
          <a:xfrm>
            <a:off x="1676622" y="11489165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tudás és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készségek fejlődése</a:t>
            </a: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AA6F1B1E-8262-39C4-1166-7DFB33226768}"/>
              </a:ext>
            </a:extLst>
          </p:cNvPr>
          <p:cNvSpPr txBox="1"/>
          <p:nvPr/>
        </p:nvSpPr>
        <p:spPr>
          <a:xfrm>
            <a:off x="1658914" y="18877293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Munkavégzés minősége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hozzáállás</a:t>
            </a: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BB45E30D-2BA8-F4FF-483B-CCA0ED808FC3}"/>
              </a:ext>
            </a:extLst>
          </p:cNvPr>
          <p:cNvSpPr txBox="1"/>
          <p:nvPr/>
        </p:nvSpPr>
        <p:spPr>
          <a:xfrm>
            <a:off x="31546963" y="7564333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Együttműködési és kommunikációs képességek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C731B92E-BC02-61CC-0603-1177BB057FBC}"/>
              </a:ext>
            </a:extLst>
          </p:cNvPr>
          <p:cNvSpPr txBox="1"/>
          <p:nvPr/>
        </p:nvSpPr>
        <p:spPr>
          <a:xfrm>
            <a:off x="31546963" y="15356373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Önállóság és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problémamegoldó készség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4A5F163-DF69-E26A-E6A9-ED559E806F18}"/>
              </a:ext>
            </a:extLst>
          </p:cNvPr>
          <p:cNvSpPr txBox="1"/>
          <p:nvPr/>
        </p:nvSpPr>
        <p:spPr>
          <a:xfrm>
            <a:off x="0" y="23554836"/>
            <a:ext cx="46451838" cy="2554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vállalatnak lehetősége nyílik az értékelő lapon beszámolni szöveges elemzés formájában: </a:t>
            </a:r>
          </a:p>
          <a:p>
            <a:pPr algn="ctr"/>
            <a:r>
              <a:rPr lang="hu-H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hallgató </a:t>
            </a:r>
            <a:r>
              <a:rPr lang="hu-H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kiemelkedő eredményeiről </a:t>
            </a:r>
            <a:r>
              <a:rPr lang="hu-H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hallgatóval kapcsolatos pozitív vagy negatív </a:t>
            </a:r>
            <a:r>
              <a:rPr lang="hu-H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tapasztalatokról</a:t>
            </a:r>
            <a:r>
              <a:rPr lang="hu-H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945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E90DA-5724-03E4-45E0-F7F62A082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348D68-FE2D-B82C-77A4-0656300294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7028" y="425387"/>
            <a:ext cx="45434809" cy="2926903"/>
          </a:xfrm>
        </p:spPr>
        <p:txBody>
          <a:bodyPr>
            <a:normAutofit/>
          </a:bodyPr>
          <a:lstStyle/>
          <a:p>
            <a:pPr algn="l"/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 közbeni duális adminisztráció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7325-F31B-923D-7E46-6282379DE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352292"/>
            <a:ext cx="45080238" cy="1463451"/>
          </a:xfrm>
        </p:spPr>
        <p:txBody>
          <a:bodyPr anchor="ctr">
            <a:noAutofit/>
          </a:bodyPr>
          <a:lstStyle/>
          <a:p>
            <a:pPr lvl="0" algn="l"/>
            <a:r>
              <a:rPr lang="hu-HU" altLang="ko-K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VÁLLALATOK FELADATA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A8386E67-B77D-49DB-A29D-381E34CEB099}"/>
              </a:ext>
            </a:extLst>
          </p:cNvPr>
          <p:cNvSpPr/>
          <p:nvPr/>
        </p:nvSpPr>
        <p:spPr>
          <a:xfrm>
            <a:off x="18863901" y="11191553"/>
            <a:ext cx="8779275" cy="8779275"/>
          </a:xfrm>
          <a:prstGeom prst="donut">
            <a:avLst>
              <a:gd name="adj" fmla="val 7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5586B9-09FE-085A-0904-DD7913200A65}"/>
              </a:ext>
            </a:extLst>
          </p:cNvPr>
          <p:cNvSpPr/>
          <p:nvPr/>
        </p:nvSpPr>
        <p:spPr>
          <a:xfrm>
            <a:off x="21698875" y="17822157"/>
            <a:ext cx="3109327" cy="3109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4103C302-0B4D-4D13-2B6F-8C7EC918B0E6}"/>
              </a:ext>
            </a:extLst>
          </p:cNvPr>
          <p:cNvSpPr/>
          <p:nvPr/>
        </p:nvSpPr>
        <p:spPr>
          <a:xfrm rot="16200000" flipH="1">
            <a:off x="20913534" y="12727431"/>
            <a:ext cx="4680000" cy="468000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E09BE0-A6FF-7EBB-925A-8CE242314118}"/>
              </a:ext>
            </a:extLst>
          </p:cNvPr>
          <p:cNvCxnSpPr>
            <a:cxnSpLocks/>
          </p:cNvCxnSpPr>
          <p:nvPr/>
        </p:nvCxnSpPr>
        <p:spPr>
          <a:xfrm flipH="1" flipV="1">
            <a:off x="14214239" y="8476178"/>
            <a:ext cx="5935357" cy="409045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AC439C-B56E-152A-7DFA-4723D4555F96}"/>
              </a:ext>
            </a:extLst>
          </p:cNvPr>
          <p:cNvCxnSpPr>
            <a:cxnSpLocks/>
          </p:cNvCxnSpPr>
          <p:nvPr/>
        </p:nvCxnSpPr>
        <p:spPr>
          <a:xfrm flipV="1">
            <a:off x="27520336" y="14612199"/>
            <a:ext cx="5412477" cy="1073235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>
            <a:extLst>
              <a:ext uri="{FF2B5EF4-FFF2-40B4-BE49-F238E27FC236}">
                <a16:creationId xmlns:a16="http://schemas.microsoft.com/office/drawing/2014/main" id="{FD034113-1FFF-B3DD-0928-D2595E4C5850}"/>
              </a:ext>
            </a:extLst>
          </p:cNvPr>
          <p:cNvSpPr txBox="1"/>
          <p:nvPr/>
        </p:nvSpPr>
        <p:spPr>
          <a:xfrm>
            <a:off x="3175629" y="6472465"/>
            <a:ext cx="1057124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Munkanapló jóváhagyása 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98B3E28-0456-ABD7-E996-319F4F5091FE}"/>
              </a:ext>
            </a:extLst>
          </p:cNvPr>
          <p:cNvSpPr/>
          <p:nvPr/>
        </p:nvSpPr>
        <p:spPr>
          <a:xfrm>
            <a:off x="23378323" y="19263240"/>
            <a:ext cx="2643981" cy="260781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314B6569-6C10-DF2C-13CF-7893657C051E}"/>
              </a:ext>
            </a:extLst>
          </p:cNvPr>
          <p:cNvSpPr/>
          <p:nvPr/>
        </p:nvSpPr>
        <p:spPr>
          <a:xfrm>
            <a:off x="19199687" y="11646458"/>
            <a:ext cx="1440000" cy="14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291B1DE-1B2E-0642-CBC1-7C3B27A3C18A}"/>
              </a:ext>
            </a:extLst>
          </p:cNvPr>
          <p:cNvSpPr/>
          <p:nvPr/>
        </p:nvSpPr>
        <p:spPr>
          <a:xfrm>
            <a:off x="26990832" y="15685430"/>
            <a:ext cx="1440000" cy="14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A6E9A92C-41CE-2D14-E229-0427086F445A}"/>
              </a:ext>
            </a:extLst>
          </p:cNvPr>
          <p:cNvSpPr/>
          <p:nvPr/>
        </p:nvSpPr>
        <p:spPr>
          <a:xfrm>
            <a:off x="18503950" y="12515150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85D6969C-57C4-2028-3E03-700F34BA4AFB}"/>
              </a:ext>
            </a:extLst>
          </p:cNvPr>
          <p:cNvSpPr/>
          <p:nvPr/>
        </p:nvSpPr>
        <p:spPr>
          <a:xfrm>
            <a:off x="26810223" y="16687431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47EA5D12-4F6E-497E-F3A7-9F1E6A274866}"/>
              </a:ext>
            </a:extLst>
          </p:cNvPr>
          <p:cNvSpPr/>
          <p:nvPr/>
        </p:nvSpPr>
        <p:spPr>
          <a:xfrm>
            <a:off x="20714755" y="19147855"/>
            <a:ext cx="2160000" cy="21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78FC395-AA9A-3AC8-4350-FF4FE3380A6C}"/>
              </a:ext>
            </a:extLst>
          </p:cNvPr>
          <p:cNvSpPr txBox="1"/>
          <p:nvPr/>
        </p:nvSpPr>
        <p:spPr>
          <a:xfrm>
            <a:off x="33539864" y="10872710"/>
            <a:ext cx="13053131" cy="7478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Értékelő lap elkészítése és egyben igazolása </a:t>
            </a:r>
            <a:r>
              <a:rPr lang="hu-HU" altLang="ko-KR" sz="9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féléves gyakorlat elvégzéséről: aláírás, pecsét</a:t>
            </a:r>
            <a:endParaRPr lang="hu-HU" altLang="ko-KR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15">
            <a:extLst>
              <a:ext uri="{FF2B5EF4-FFF2-40B4-BE49-F238E27FC236}">
                <a16:creationId xmlns:a16="http://schemas.microsoft.com/office/drawing/2014/main" id="{D877A624-4217-68B3-3DDF-4117F7B61085}"/>
              </a:ext>
            </a:extLst>
          </p:cNvPr>
          <p:cNvCxnSpPr>
            <a:cxnSpLocks/>
          </p:cNvCxnSpPr>
          <p:nvPr/>
        </p:nvCxnSpPr>
        <p:spPr>
          <a:xfrm flipH="1">
            <a:off x="11811029" y="17125430"/>
            <a:ext cx="7282854" cy="222180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C45F2840-6393-5005-D345-DCC90F3539BB}"/>
              </a:ext>
            </a:extLst>
          </p:cNvPr>
          <p:cNvSpPr txBox="1"/>
          <p:nvPr/>
        </p:nvSpPr>
        <p:spPr>
          <a:xfrm>
            <a:off x="1017029" y="17125432"/>
            <a:ext cx="10571240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9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Vállalati órarend </a:t>
            </a:r>
            <a:r>
              <a:rPr lang="hu-HU" altLang="ko-KR" sz="9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elkészítése és leadása az egyetem részére</a:t>
            </a:r>
            <a:endParaRPr lang="hu-HU" altLang="ko-KR" sz="9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0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extLst>
              <a:ext uri="{FF2B5EF4-FFF2-40B4-BE49-F238E27FC236}">
                <a16:creationId xmlns:a16="http://schemas.microsoft.com/office/drawing/2014/main" id="{280CC72B-60E7-8857-8541-662DDE35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16250" y="14646676"/>
            <a:ext cx="4512182" cy="4512182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F78FA9D3-8AAF-EBD0-146A-6A14654C67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017" r="35043"/>
          <a:stretch/>
        </p:blipFill>
        <p:spPr>
          <a:xfrm>
            <a:off x="29952745" y="4776755"/>
            <a:ext cx="4108659" cy="439967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1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Duális képzés</a:t>
            </a:r>
            <a:endParaRPr lang="en-US" sz="1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  <a:stCxn id="41" idx="0"/>
          </p:cNvCxnSpPr>
          <p:nvPr/>
        </p:nvCxnSpPr>
        <p:spPr>
          <a:xfrm rot="5400000" flipH="1" flipV="1">
            <a:off x="19302921" y="16836972"/>
            <a:ext cx="4522428" cy="367844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606B33F-11B4-BF79-E95C-D6D9FB281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765157"/>
              </p:ext>
            </p:extLst>
          </p:nvPr>
        </p:nvGraphicFramePr>
        <p:xfrm>
          <a:off x="14687492" y="3274688"/>
          <a:ext cx="23941459" cy="18997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75236" y="14680201"/>
            <a:ext cx="6677557" cy="36184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15377681" y="11727426"/>
            <a:ext cx="5477147" cy="1867057"/>
          </a:xfrm>
          <a:prstGeom prst="bentConnector3">
            <a:avLst>
              <a:gd name="adj1" fmla="val 8816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15071575" y="8214188"/>
            <a:ext cx="8331782" cy="1953831"/>
          </a:xfrm>
          <a:prstGeom prst="bentConnector3">
            <a:avLst>
              <a:gd name="adj1" fmla="val 85668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9">
            <a:extLst>
              <a:ext uri="{FF2B5EF4-FFF2-40B4-BE49-F238E27FC236}">
                <a16:creationId xmlns:a16="http://schemas.microsoft.com/office/drawing/2014/main" id="{A5459257-E19D-C7D0-9998-58EE3CB5D095}"/>
              </a:ext>
            </a:extLst>
          </p:cNvPr>
          <p:cNvSpPr txBox="1"/>
          <p:nvPr/>
        </p:nvSpPr>
        <p:spPr>
          <a:xfrm>
            <a:off x="6564089" y="6321358"/>
            <a:ext cx="8711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specifikus </a:t>
            </a:r>
            <a:br>
              <a:rPr lang="hu-HU" altLang="ko-KR" sz="8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gyakorlati képzés </a:t>
            </a:r>
            <a:br>
              <a:rPr lang="hu-HU" altLang="ko-KR" sz="8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vállalkozásnál</a:t>
            </a: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490EE1F7-53D7-A6A7-1230-FC1D27F4C3DE}"/>
              </a:ext>
            </a:extLst>
          </p:cNvPr>
          <p:cNvSpPr txBox="1"/>
          <p:nvPr/>
        </p:nvSpPr>
        <p:spPr>
          <a:xfrm>
            <a:off x="2758401" y="11701653"/>
            <a:ext cx="12721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jellegű munka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önálló munkavégzés képességének 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megteremtésére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F737C2C3-0FA2-5829-6431-59ABC9FE1BDA}"/>
              </a:ext>
            </a:extLst>
          </p:cNvPr>
          <p:cNvSpPr txBox="1"/>
          <p:nvPr/>
        </p:nvSpPr>
        <p:spPr>
          <a:xfrm>
            <a:off x="15525686" y="20937408"/>
            <a:ext cx="8398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„puha” készségek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munkakultúra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megtanítása</a:t>
            </a:r>
          </a:p>
        </p:txBody>
      </p:sp>
      <p:sp>
        <p:nvSpPr>
          <p:cNvPr id="42" name="TextBox 29">
            <a:extLst>
              <a:ext uri="{FF2B5EF4-FFF2-40B4-BE49-F238E27FC236}">
                <a16:creationId xmlns:a16="http://schemas.microsoft.com/office/drawing/2014/main" id="{58D95D15-AEFD-0E0C-21F6-237DE250D6E2}"/>
              </a:ext>
            </a:extLst>
          </p:cNvPr>
          <p:cNvSpPr txBox="1"/>
          <p:nvPr/>
        </p:nvSpPr>
        <p:spPr>
          <a:xfrm>
            <a:off x="5086392" y="17342656"/>
            <a:ext cx="9985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 bevonása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 „üzemi”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gyakorlati feladatokba</a:t>
            </a:r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192B0691-3B85-401D-A42E-B42F5578C9C9}"/>
              </a:ext>
            </a:extLst>
          </p:cNvPr>
          <p:cNvSpPr/>
          <p:nvPr/>
        </p:nvSpPr>
        <p:spPr>
          <a:xfrm rot="10800000" flipV="1">
            <a:off x="18426312" y="4625573"/>
            <a:ext cx="9599223" cy="8441143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C626160-9F51-4944-BCE5-7A9737F74504}"/>
              </a:ext>
            </a:extLst>
          </p:cNvPr>
          <p:cNvSpPr txBox="1">
            <a:spLocks/>
          </p:cNvSpPr>
          <p:nvPr/>
        </p:nvSpPr>
        <p:spPr>
          <a:xfrm>
            <a:off x="9109869" y="14262191"/>
            <a:ext cx="28232100" cy="40831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hu-HU" altLang="ko-KR" sz="16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vállalati</a:t>
            </a:r>
            <a:br>
              <a:rPr lang="hu-HU" altLang="ko-KR" sz="137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13716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ÓRAREND</a:t>
            </a:r>
            <a:endParaRPr lang="hu-HU" altLang="ko-KR" sz="13716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75E94-5226-4A00-94D9-EB3113442F01}"/>
              </a:ext>
            </a:extLst>
          </p:cNvPr>
          <p:cNvSpPr txBox="1"/>
          <p:nvPr/>
        </p:nvSpPr>
        <p:spPr>
          <a:xfrm>
            <a:off x="1447803" y="19652248"/>
            <a:ext cx="44234099" cy="603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duális vállalati órarend egy olyan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ütemterv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amely meghatározza a duális képzésben részt vevő hallgatók gyakorlati képzési időszakait a gazdálkodó szervezetnél.</a:t>
            </a:r>
            <a:endParaRPr lang="hu-HU" altLang="ko-KR" sz="72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hu-HU" altLang="ko-KR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az órarend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biztosítja a hatékony időbeosztást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lehetővé téve a hallgatók számára az egyensúly fenntartását az elméleti és gyakorlati tanulmányok között.</a:t>
            </a:r>
          </a:p>
        </p:txBody>
      </p:sp>
      <p:pic>
        <p:nvPicPr>
          <p:cNvPr id="7" name="Kép helye 6">
            <a:extLst>
              <a:ext uri="{FF2B5EF4-FFF2-40B4-BE49-F238E27FC236}">
                <a16:creationId xmlns:a16="http://schemas.microsoft.com/office/drawing/2014/main" id="{857A1E53-A592-4657-DE29-80B6B86EBB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6"/>
          <a:stretch/>
        </p:blipFill>
        <p:spPr>
          <a:xfrm>
            <a:off x="4" y="4"/>
            <a:ext cx="46451838" cy="13066713"/>
          </a:xfrm>
        </p:spPr>
      </p:pic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3265" y="836601"/>
            <a:ext cx="44094182" cy="2759850"/>
          </a:xfrm>
        </p:spPr>
        <p:txBody>
          <a:bodyPr>
            <a:noAutofit/>
          </a:bodyPr>
          <a:lstStyle/>
          <a:p>
            <a: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Duális órarend jellemzői</a:t>
            </a:r>
            <a:endParaRPr lang="en-US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막힌 원호 37">
            <a:extLst>
              <a:ext uri="{FF2B5EF4-FFF2-40B4-BE49-F238E27FC236}">
                <a16:creationId xmlns:a16="http://schemas.microsoft.com/office/drawing/2014/main" id="{5FF6AB18-8F45-486F-B97C-05783D1DBAB0}"/>
              </a:ext>
            </a:extLst>
          </p:cNvPr>
          <p:cNvSpPr/>
          <p:nvPr/>
        </p:nvSpPr>
        <p:spPr>
          <a:xfrm rot="10800000">
            <a:off x="15284872" y="7197348"/>
            <a:ext cx="15773508" cy="15773508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9CF2A9-5CBA-4324-B1A7-FCA7BDE48CBE}"/>
              </a:ext>
            </a:extLst>
          </p:cNvPr>
          <p:cNvGrpSpPr/>
          <p:nvPr/>
        </p:nvGrpSpPr>
        <p:grpSpPr>
          <a:xfrm>
            <a:off x="14749032" y="7582708"/>
            <a:ext cx="16865069" cy="15881335"/>
            <a:chOff x="2347107" y="1737169"/>
            <a:chExt cx="4426497" cy="41683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7BC19F-E39E-4C92-8C92-B90169894A4D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B6BC0EDE-845B-48E3-8513-1F4BDE9AA1B3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287">
                  <a:cs typeface="Arial" pitchFamily="34" charset="0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0F2FF684-A7FD-424D-8932-C40A12918EDD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287" dirty="0">
                  <a:cs typeface="Arial" pitchFamily="34" charset="0"/>
                </a:endParaRPr>
              </a:p>
            </p:txBody>
          </p:sp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66A013C7-BB1A-4677-8553-7453E03C79E4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287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184DDF4D-281A-499D-9B10-F2AC0F16CB1D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287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78DA91-1D0C-4D7A-826B-396037A7628E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287">
                  <a:cs typeface="Arial" pitchFamily="34" charset="0"/>
                </a:endParaRPr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6669F63D-5628-4EF7-8E21-93FA8482BAFE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287" dirty="0">
                  <a:cs typeface="Arial" pitchFamily="34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D62E02-6E2D-43B3-8D20-81D99548CB3C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287" dirty="0">
                <a:cs typeface="Arial" pitchFamily="34" charset="0"/>
              </a:endParaRPr>
            </a:p>
          </p:txBody>
        </p:sp>
      </p:grpSp>
      <p:sp>
        <p:nvSpPr>
          <p:cNvPr id="24" name="L-Shape 23">
            <a:extLst>
              <a:ext uri="{FF2B5EF4-FFF2-40B4-BE49-F238E27FC236}">
                <a16:creationId xmlns:a16="http://schemas.microsoft.com/office/drawing/2014/main" id="{093EF63A-D468-4EF1-BFED-51A79C2CE148}"/>
              </a:ext>
            </a:extLst>
          </p:cNvPr>
          <p:cNvSpPr/>
          <p:nvPr/>
        </p:nvSpPr>
        <p:spPr>
          <a:xfrm rot="2700000">
            <a:off x="30298358" y="8151403"/>
            <a:ext cx="1431972" cy="143197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881D2C85-9021-4000-8432-DCF13AC6667F}"/>
              </a:ext>
            </a:extLst>
          </p:cNvPr>
          <p:cNvSpPr/>
          <p:nvPr/>
        </p:nvSpPr>
        <p:spPr>
          <a:xfrm rot="13500000">
            <a:off x="14871440" y="8151407"/>
            <a:ext cx="1431972" cy="143197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26" name="막힌 원호 2">
            <a:extLst>
              <a:ext uri="{FF2B5EF4-FFF2-40B4-BE49-F238E27FC236}">
                <a16:creationId xmlns:a16="http://schemas.microsoft.com/office/drawing/2014/main" id="{760DE2A4-3B39-4495-81A2-AF30F07622BC}"/>
              </a:ext>
            </a:extLst>
          </p:cNvPr>
          <p:cNvSpPr/>
          <p:nvPr/>
        </p:nvSpPr>
        <p:spPr>
          <a:xfrm>
            <a:off x="15284868" y="7197348"/>
            <a:ext cx="15773508" cy="15773508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>
              <a:solidFill>
                <a:schemeClr val="tx1"/>
              </a:solidFill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FDC1DC9F-2916-4CBA-A346-0F9A10FAE688}"/>
              </a:ext>
            </a:extLst>
          </p:cNvPr>
          <p:cNvSpPr/>
          <p:nvPr/>
        </p:nvSpPr>
        <p:spPr>
          <a:xfrm>
            <a:off x="19514477" y="9557878"/>
            <a:ext cx="1268899" cy="93048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3AC563A0-02F8-4B7B-8D55-A1092065D7D6}"/>
              </a:ext>
            </a:extLst>
          </p:cNvPr>
          <p:cNvSpPr/>
          <p:nvPr/>
        </p:nvSpPr>
        <p:spPr>
          <a:xfrm>
            <a:off x="25736890" y="9346565"/>
            <a:ext cx="1226981" cy="12269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E18F505B-FF97-4BCD-8EE1-F14593B152B6}"/>
              </a:ext>
            </a:extLst>
          </p:cNvPr>
          <p:cNvSpPr/>
          <p:nvPr/>
        </p:nvSpPr>
        <p:spPr>
          <a:xfrm>
            <a:off x="16685345" y="14350758"/>
            <a:ext cx="1229255" cy="12292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512D0D8A-B637-4A89-A015-4B013541F9EE}"/>
              </a:ext>
            </a:extLst>
          </p:cNvPr>
          <p:cNvSpPr/>
          <p:nvPr/>
        </p:nvSpPr>
        <p:spPr>
          <a:xfrm>
            <a:off x="28661963" y="14438788"/>
            <a:ext cx="1255263" cy="11750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D308FD76-F321-4DD6-B719-2A2B9E513393}"/>
              </a:ext>
            </a:extLst>
          </p:cNvPr>
          <p:cNvSpPr/>
          <p:nvPr/>
        </p:nvSpPr>
        <p:spPr>
          <a:xfrm>
            <a:off x="19423841" y="19571531"/>
            <a:ext cx="1213242" cy="12132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>
              <a:solidFill>
                <a:schemeClr val="tx1"/>
              </a:solidFill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6C1E1827-D2D2-44B7-A144-FC990B895BC7}"/>
              </a:ext>
            </a:extLst>
          </p:cNvPr>
          <p:cNvSpPr/>
          <p:nvPr/>
        </p:nvSpPr>
        <p:spPr>
          <a:xfrm>
            <a:off x="25686558" y="19571536"/>
            <a:ext cx="1380376" cy="141524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3B32F0F-75C3-4B62-B4B0-8B63B3674A23}"/>
              </a:ext>
            </a:extLst>
          </p:cNvPr>
          <p:cNvSpPr/>
          <p:nvPr/>
        </p:nvSpPr>
        <p:spPr>
          <a:xfrm flipH="1">
            <a:off x="32062227" y="14513459"/>
            <a:ext cx="1492319" cy="123107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8D836F35-CE63-4161-95B1-D723E6933B0D}"/>
              </a:ext>
            </a:extLst>
          </p:cNvPr>
          <p:cNvSpPr/>
          <p:nvPr/>
        </p:nvSpPr>
        <p:spPr>
          <a:xfrm rot="18805991">
            <a:off x="12918747" y="14373669"/>
            <a:ext cx="1435854" cy="142087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>
              <a:solidFill>
                <a:schemeClr val="tx1"/>
              </a:solidFill>
            </a:endParaRPr>
          </a:p>
        </p:txBody>
      </p:sp>
      <p:sp>
        <p:nvSpPr>
          <p:cNvPr id="35" name="Donut 39">
            <a:extLst>
              <a:ext uri="{FF2B5EF4-FFF2-40B4-BE49-F238E27FC236}">
                <a16:creationId xmlns:a16="http://schemas.microsoft.com/office/drawing/2014/main" id="{9E2940A6-111B-424C-A239-9F440990D3C2}"/>
              </a:ext>
            </a:extLst>
          </p:cNvPr>
          <p:cNvSpPr/>
          <p:nvPr/>
        </p:nvSpPr>
        <p:spPr>
          <a:xfrm>
            <a:off x="29460985" y="21538526"/>
            <a:ext cx="1539753" cy="15397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7E4CA39-D5FE-46C6-BB1C-1E688F4ADC8E}"/>
              </a:ext>
            </a:extLst>
          </p:cNvPr>
          <p:cNvSpPr/>
          <p:nvPr/>
        </p:nvSpPr>
        <p:spPr>
          <a:xfrm>
            <a:off x="15891118" y="21646352"/>
            <a:ext cx="1391875" cy="116349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858" dirty="0"/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655150BC-2952-A826-28F0-16559C92B8AD}"/>
              </a:ext>
            </a:extLst>
          </p:cNvPr>
          <p:cNvSpPr txBox="1"/>
          <p:nvPr/>
        </p:nvSpPr>
        <p:spPr>
          <a:xfrm>
            <a:off x="1318391" y="5393841"/>
            <a:ext cx="13327769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Összehangolja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felsőoktatási intézményben zajló elméleti képzést és a vállalatnál töltött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gyakorlati időt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636A3ABE-60F5-4FCC-72BD-869B6D53E074}"/>
              </a:ext>
            </a:extLst>
          </p:cNvPr>
          <p:cNvSpPr txBox="1"/>
          <p:nvPr/>
        </p:nvSpPr>
        <p:spPr>
          <a:xfrm>
            <a:off x="1510740" y="12821945"/>
            <a:ext cx="11232392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Tartalmazza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hallgatók vállalati jelenlétének időpontjait,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munkaidő-beosztását és feladatait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9AD3C2CA-6785-1737-6FF7-5EE805CB5445}"/>
              </a:ext>
            </a:extLst>
          </p:cNvPr>
          <p:cNvSpPr txBox="1"/>
          <p:nvPr/>
        </p:nvSpPr>
        <p:spPr>
          <a:xfrm>
            <a:off x="1957104" y="20279158"/>
            <a:ext cx="13327769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Figyelembe veszi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egyetemi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tanrend követelményeit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így a hallgatók mindkét helyszínen teljesíteni tudják kötelezettségeiket.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211B222-102D-5332-210D-E3A552ACA4D5}"/>
              </a:ext>
            </a:extLst>
          </p:cNvPr>
          <p:cNvSpPr txBox="1"/>
          <p:nvPr/>
        </p:nvSpPr>
        <p:spPr>
          <a:xfrm>
            <a:off x="31697090" y="5592353"/>
            <a:ext cx="13327769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Meghatározhatja a munkavégzés módját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(például heti vagy blokkokban történő gyakorlati képzés).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7454AEC6-3BBF-9964-45A7-28F2CBA4E579}"/>
              </a:ext>
            </a:extLst>
          </p:cNvPr>
          <p:cNvSpPr txBox="1"/>
          <p:nvPr/>
        </p:nvSpPr>
        <p:spPr>
          <a:xfrm>
            <a:off x="34353098" y="11656153"/>
            <a:ext cx="10610334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éven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célszerű betervezni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vállalati órarendbe: a cég megismerését, különböző területek bejárását, </a:t>
            </a:r>
            <a:r>
              <a:rPr lang="hu-HU" altLang="ko-KR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shadowingolás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stb.</a:t>
            </a: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7EFA85D7-57C6-6DCE-36F8-66658493279B}"/>
              </a:ext>
            </a:extLst>
          </p:cNvPr>
          <p:cNvSpPr txBox="1"/>
          <p:nvPr/>
        </p:nvSpPr>
        <p:spPr>
          <a:xfrm>
            <a:off x="31697090" y="20178156"/>
            <a:ext cx="13327769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kell feltétlenül naponta beírni mást,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napokat, heteket 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cellaegyesítéssel </a:t>
            </a:r>
            <a:r>
              <a:rPr lang="hu-HU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összevonni</a:t>
            </a:r>
            <a:r>
              <a:rPr lang="hu-HU" altLang="ko-KR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ameddig az adott feladat tart.</a:t>
            </a:r>
          </a:p>
        </p:txBody>
      </p:sp>
      <p:pic>
        <p:nvPicPr>
          <p:cNvPr id="45" name="Ábra 44" descr="Naptár napi bontással egyszínű kitöltéssel">
            <a:extLst>
              <a:ext uri="{FF2B5EF4-FFF2-40B4-BE49-F238E27FC236}">
                <a16:creationId xmlns:a16="http://schemas.microsoft.com/office/drawing/2014/main" id="{8CE35CE2-0138-F7FA-6D5A-236E45EF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94221" y="1257177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9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89F58-3AC7-9759-AA08-550182CF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089FA9-036B-71E3-4A50-410A52224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300" y="425387"/>
            <a:ext cx="45457538" cy="2926903"/>
          </a:xfrm>
        </p:spPr>
        <p:txBody>
          <a:bodyPr>
            <a:normAutofit/>
          </a:bodyPr>
          <a:lstStyle/>
          <a:p>
            <a:pPr algn="l"/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 közbeni duális adminisztráció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09C18-0449-5FD2-45CB-92856B4F2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256" y="3352292"/>
            <a:ext cx="45047581" cy="1463451"/>
          </a:xfrm>
        </p:spPr>
        <p:txBody>
          <a:bodyPr anchor="ctr">
            <a:noAutofit/>
          </a:bodyPr>
          <a:lstStyle/>
          <a:p>
            <a:pPr lvl="0" algn="l"/>
            <a:r>
              <a:rPr lang="hu-HU" altLang="ko-K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 FELADATA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7A766608-70AF-424F-40DE-AFFFDC73FD11}"/>
              </a:ext>
            </a:extLst>
          </p:cNvPr>
          <p:cNvSpPr/>
          <p:nvPr/>
        </p:nvSpPr>
        <p:spPr>
          <a:xfrm>
            <a:off x="18863901" y="11191553"/>
            <a:ext cx="8779275" cy="8779275"/>
          </a:xfrm>
          <a:prstGeom prst="donut">
            <a:avLst>
              <a:gd name="adj" fmla="val 7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8307EA-FBBD-6B91-EC59-A0496E20BB21}"/>
              </a:ext>
            </a:extLst>
          </p:cNvPr>
          <p:cNvSpPr/>
          <p:nvPr/>
        </p:nvSpPr>
        <p:spPr>
          <a:xfrm>
            <a:off x="21698875" y="17822157"/>
            <a:ext cx="3109327" cy="3109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96DF3F17-65BA-D6B2-FD84-54477C42EE3A}"/>
              </a:ext>
            </a:extLst>
          </p:cNvPr>
          <p:cNvSpPr/>
          <p:nvPr/>
        </p:nvSpPr>
        <p:spPr>
          <a:xfrm rot="16200000" flipH="1">
            <a:off x="20913534" y="12727431"/>
            <a:ext cx="4680000" cy="468000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46228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5673B-3E4D-F8F5-198C-F67E88C8B894}"/>
              </a:ext>
            </a:extLst>
          </p:cNvPr>
          <p:cNvCxnSpPr>
            <a:cxnSpLocks/>
          </p:cNvCxnSpPr>
          <p:nvPr/>
        </p:nvCxnSpPr>
        <p:spPr>
          <a:xfrm flipH="1" flipV="1">
            <a:off x="14059930" y="10614927"/>
            <a:ext cx="6089662" cy="1951711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F195A8-99A6-9139-163F-7D2BFE6D2CC2}"/>
              </a:ext>
            </a:extLst>
          </p:cNvPr>
          <p:cNvCxnSpPr>
            <a:cxnSpLocks/>
          </p:cNvCxnSpPr>
          <p:nvPr/>
        </p:nvCxnSpPr>
        <p:spPr>
          <a:xfrm flipV="1">
            <a:off x="24953559" y="9888328"/>
            <a:ext cx="4562902" cy="170245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>
            <a:extLst>
              <a:ext uri="{FF2B5EF4-FFF2-40B4-BE49-F238E27FC236}">
                <a16:creationId xmlns:a16="http://schemas.microsoft.com/office/drawing/2014/main" id="{C440E446-CF44-AA95-4FA3-1A29CBF5992A}"/>
              </a:ext>
            </a:extLst>
          </p:cNvPr>
          <p:cNvSpPr txBox="1"/>
          <p:nvPr/>
        </p:nvSpPr>
        <p:spPr>
          <a:xfrm>
            <a:off x="994300" y="9016203"/>
            <a:ext cx="12729840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Duális hallgatói nyilatkozatok és szerződések meglétének </a:t>
            </a:r>
            <a:r>
              <a:rPr lang="hu-HU" altLang="ko-KR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</a:p>
          <a:p>
            <a:pPr algn="r"/>
            <a:endParaRPr lang="hu-HU" altLang="ko-KR" sz="8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E25F9AE0-824B-0E8B-25B3-E804A3F256AD}"/>
              </a:ext>
            </a:extLst>
          </p:cNvPr>
          <p:cNvSpPr/>
          <p:nvPr/>
        </p:nvSpPr>
        <p:spPr>
          <a:xfrm>
            <a:off x="23378323" y="19263240"/>
            <a:ext cx="2643981" cy="260781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35C0484-E67A-EE91-47CB-8F8294DECFB0}"/>
              </a:ext>
            </a:extLst>
          </p:cNvPr>
          <p:cNvSpPr/>
          <p:nvPr/>
        </p:nvSpPr>
        <p:spPr>
          <a:xfrm>
            <a:off x="19199687" y="11646458"/>
            <a:ext cx="1440000" cy="14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3B5E937F-62E3-9738-16CB-9E3EABCE6982}"/>
              </a:ext>
            </a:extLst>
          </p:cNvPr>
          <p:cNvSpPr/>
          <p:nvPr/>
        </p:nvSpPr>
        <p:spPr>
          <a:xfrm>
            <a:off x="26990832" y="15685430"/>
            <a:ext cx="1440000" cy="14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D72CD35D-BECB-6ECA-2983-8EE4BA302AD6}"/>
              </a:ext>
            </a:extLst>
          </p:cNvPr>
          <p:cNvSpPr/>
          <p:nvPr/>
        </p:nvSpPr>
        <p:spPr>
          <a:xfrm>
            <a:off x="18503950" y="12515150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F7F176BB-00B8-798B-EF1C-7F3EACDE19B6}"/>
              </a:ext>
            </a:extLst>
          </p:cNvPr>
          <p:cNvSpPr/>
          <p:nvPr/>
        </p:nvSpPr>
        <p:spPr>
          <a:xfrm>
            <a:off x="26810223" y="16687431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4FEA5B51-C846-FD78-CFD0-A156229410FF}"/>
              </a:ext>
            </a:extLst>
          </p:cNvPr>
          <p:cNvSpPr/>
          <p:nvPr/>
        </p:nvSpPr>
        <p:spPr>
          <a:xfrm>
            <a:off x="20714755" y="19147855"/>
            <a:ext cx="2160000" cy="21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46228" dirty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CE2EAE9-C7A6-2B50-49F7-16FCD8315E93}"/>
              </a:ext>
            </a:extLst>
          </p:cNvPr>
          <p:cNvSpPr txBox="1"/>
          <p:nvPr/>
        </p:nvSpPr>
        <p:spPr>
          <a:xfrm>
            <a:off x="30275916" y="8836082"/>
            <a:ext cx="13053131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Munkanaplók átnézése</a:t>
            </a:r>
            <a:r>
              <a:rPr lang="hu-HU" altLang="ko-KR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jóváhagyása</a:t>
            </a:r>
          </a:p>
          <a:p>
            <a:endParaRPr lang="hu-HU" altLang="ko-KR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15">
            <a:extLst>
              <a:ext uri="{FF2B5EF4-FFF2-40B4-BE49-F238E27FC236}">
                <a16:creationId xmlns:a16="http://schemas.microsoft.com/office/drawing/2014/main" id="{D40B1776-1B1C-3B6B-6BA2-53EA4EE90348}"/>
              </a:ext>
            </a:extLst>
          </p:cNvPr>
          <p:cNvCxnSpPr>
            <a:cxnSpLocks/>
          </p:cNvCxnSpPr>
          <p:nvPr/>
        </p:nvCxnSpPr>
        <p:spPr>
          <a:xfrm flipH="1">
            <a:off x="14214235" y="17125430"/>
            <a:ext cx="4879648" cy="138230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8645DF8E-A8E7-5219-3F57-D11E7A2A521F}"/>
              </a:ext>
            </a:extLst>
          </p:cNvPr>
          <p:cNvSpPr txBox="1"/>
          <p:nvPr/>
        </p:nvSpPr>
        <p:spPr>
          <a:xfrm>
            <a:off x="3440408" y="18233425"/>
            <a:ext cx="1057124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altLang="ko-KR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Értékelő lapok </a:t>
            </a:r>
            <a:r>
              <a:rPr lang="hu-HU" altLang="ko-KR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átnézése</a:t>
            </a:r>
          </a:p>
          <a:p>
            <a:pPr algn="r"/>
            <a:endParaRPr lang="hu-HU" altLang="ko-KR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9">
            <a:extLst>
              <a:ext uri="{FF2B5EF4-FFF2-40B4-BE49-F238E27FC236}">
                <a16:creationId xmlns:a16="http://schemas.microsoft.com/office/drawing/2014/main" id="{D96273E7-7CC3-B67D-615D-1CA3735A4833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26357477" y="18685129"/>
            <a:ext cx="3311384" cy="2776678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">
            <a:extLst>
              <a:ext uri="{FF2B5EF4-FFF2-40B4-BE49-F238E27FC236}">
                <a16:creationId xmlns:a16="http://schemas.microsoft.com/office/drawing/2014/main" id="{7737E023-F09B-64E5-1524-7BC8543EF710}"/>
              </a:ext>
            </a:extLst>
          </p:cNvPr>
          <p:cNvSpPr txBox="1"/>
          <p:nvPr/>
        </p:nvSpPr>
        <p:spPr>
          <a:xfrm>
            <a:off x="30275912" y="18953427"/>
            <a:ext cx="14720188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Vállalati órarendek bekérése </a:t>
            </a:r>
            <a:r>
              <a:rPr lang="hu-HU" altLang="ko-KR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céges kapcsolattartóktól és a megküldés után azok </a:t>
            </a:r>
            <a:r>
              <a:rPr lang="hu-HU" altLang="ko-KR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feltöltése a </a:t>
            </a:r>
            <a:r>
              <a:rPr lang="hu-HU" altLang="ko-KR" sz="8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hu-HU" altLang="ko-KR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rendszerbe</a:t>
            </a:r>
          </a:p>
        </p:txBody>
      </p:sp>
    </p:spTree>
    <p:extLst>
      <p:ext uri="{BB962C8B-B14F-4D97-AF65-F5344CB8AC3E}">
        <p14:creationId xmlns:p14="http://schemas.microsoft.com/office/powerpoint/2010/main" val="3716810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>
            <a:extLst>
              <a:ext uri="{FF2B5EF4-FFF2-40B4-BE49-F238E27FC236}">
                <a16:creationId xmlns:a16="http://schemas.microsoft.com/office/drawing/2014/main" id="{49B1BD0E-B134-D015-20C2-44614E5CD2AA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1316" y="2420442"/>
            <a:ext cx="24307166" cy="21289066"/>
          </a:xfr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22709455" y="8495696"/>
            <a:ext cx="3038397" cy="304114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25747851" y="17643111"/>
            <a:ext cx="3038397" cy="30411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28780385" y="11571332"/>
            <a:ext cx="3038397" cy="30411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40945689" y="2423917"/>
            <a:ext cx="3038397" cy="30411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31818781" y="5499552"/>
            <a:ext cx="3038397" cy="30411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22691872" y="8575188"/>
            <a:ext cx="3038397" cy="3041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31818781" y="14646968"/>
            <a:ext cx="3038397" cy="30411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16602919" y="20684255"/>
            <a:ext cx="3038397" cy="3041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16602919" y="5465061"/>
            <a:ext cx="3038397" cy="3041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19605712" y="17643111"/>
            <a:ext cx="3038397" cy="3041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67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4328061" y="2456913"/>
            <a:ext cx="118004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u-HU" altLang="ko-KR" sz="16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Felmondás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514327" y="8995100"/>
            <a:ext cx="16660585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Amennyiben a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 duális jogviszonya megszűnik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(akár saját kérésére, </a:t>
            </a:r>
          </a:p>
          <a:p>
            <a:pPr algn="r"/>
            <a:r>
              <a:rPr lang="hu-HU" altLang="ko-KR" sz="8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akár a cég egyoldalú felmondásával, </a:t>
            </a:r>
          </a:p>
          <a:p>
            <a:pPr algn="r"/>
            <a:r>
              <a:rPr lang="hu-HU" altLang="ko-KR" sz="8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akár közös megegyezéssel)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úgy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megszüntető dokumentum 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készül, melyet a cég és a hallgató aláírása után az egyetemi duális </a:t>
            </a:r>
            <a:r>
              <a:rPr lang="hu-HU" altLang="ko-KR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felületre is fel kell tölteni. </a:t>
            </a:r>
            <a:endParaRPr lang="en-US" altLang="ko-KR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94637F-0877-415F-B894-DFAA9D9D0554}"/>
              </a:ext>
            </a:extLst>
          </p:cNvPr>
          <p:cNvGrpSpPr/>
          <p:nvPr/>
        </p:nvGrpSpPr>
        <p:grpSpPr>
          <a:xfrm>
            <a:off x="2712575" y="10349183"/>
            <a:ext cx="40731830" cy="13154427"/>
            <a:chOff x="1803955" y="3980625"/>
            <a:chExt cx="14680093" cy="474096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8A45099C-197E-4F9D-9557-FBE957256BFD}"/>
                </a:ext>
              </a:extLst>
            </p:cNvPr>
            <p:cNvSpPr/>
            <p:nvPr/>
          </p:nvSpPr>
          <p:spPr>
            <a:xfrm>
              <a:off x="10936145" y="3980625"/>
              <a:ext cx="5547903" cy="4740966"/>
            </a:xfrm>
            <a:custGeom>
              <a:avLst/>
              <a:gdLst>
                <a:gd name="connsiteX0" fmla="*/ 0 w 3698602"/>
                <a:gd name="connsiteY0" fmla="*/ 0 h 3160644"/>
                <a:gd name="connsiteX1" fmla="*/ 3698602 w 3698602"/>
                <a:gd name="connsiteY1" fmla="*/ 0 h 3160644"/>
                <a:gd name="connsiteX2" fmla="*/ 3698602 w 3698602"/>
                <a:gd name="connsiteY2" fmla="*/ 3160644 h 3160644"/>
                <a:gd name="connsiteX3" fmla="*/ 3160643 w 3698602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8602" h="3160644">
                  <a:moveTo>
                    <a:pt x="0" y="0"/>
                  </a:moveTo>
                  <a:lnTo>
                    <a:pt x="3698602" y="0"/>
                  </a:lnTo>
                  <a:lnTo>
                    <a:pt x="3698602" y="3160644"/>
                  </a:lnTo>
                  <a:lnTo>
                    <a:pt x="3160643" y="3160644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87" dirty="0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DDDD2F8-27DE-49F5-BD25-022D79FD446E}"/>
                </a:ext>
              </a:extLst>
            </p:cNvPr>
            <p:cNvSpPr/>
            <p:nvPr/>
          </p:nvSpPr>
          <p:spPr>
            <a:xfrm>
              <a:off x="1803955" y="3980625"/>
              <a:ext cx="13873157" cy="4740966"/>
            </a:xfrm>
            <a:custGeom>
              <a:avLst/>
              <a:gdLst>
                <a:gd name="connsiteX0" fmla="*/ 0 w 9248771"/>
                <a:gd name="connsiteY0" fmla="*/ 0 h 3160644"/>
                <a:gd name="connsiteX1" fmla="*/ 6088128 w 9248771"/>
                <a:gd name="connsiteY1" fmla="*/ 0 h 3160644"/>
                <a:gd name="connsiteX2" fmla="*/ 9248771 w 9248771"/>
                <a:gd name="connsiteY2" fmla="*/ 3160644 h 3160644"/>
                <a:gd name="connsiteX3" fmla="*/ 0 w 9248771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8771" h="3160644">
                  <a:moveTo>
                    <a:pt x="0" y="0"/>
                  </a:moveTo>
                  <a:lnTo>
                    <a:pt x="6088128" y="0"/>
                  </a:lnTo>
                  <a:lnTo>
                    <a:pt x="9248771" y="3160644"/>
                  </a:lnTo>
                  <a:lnTo>
                    <a:pt x="0" y="31606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87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2712579" y="3724894"/>
            <a:ext cx="20721867" cy="53112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hu-HU" altLang="ko-KR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Duális igazolás</a:t>
            </a:r>
          </a:p>
          <a:p>
            <a:r>
              <a:rPr lang="hu-HU" altLang="ko-KR" sz="9600" b="1" cap="sm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Oklevélmelléklet</a:t>
            </a:r>
            <a:endParaRPr lang="hu-HU" altLang="ko-KR" sz="9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30996642" y="11483660"/>
            <a:ext cx="10320690" cy="290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6096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</a:t>
            </a:r>
            <a:r>
              <a:rPr lang="hu-HU" altLang="ko-KR" sz="6096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modern PowerPoint  </a:t>
            </a:r>
            <a:r>
              <a:rPr lang="hu-HU" altLang="ko-KR" sz="6096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r>
              <a:rPr lang="hu-HU" altLang="ko-KR" sz="6096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hu-HU" altLang="ko-KR" sz="6096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that</a:t>
            </a:r>
            <a:r>
              <a:rPr lang="hu-HU" altLang="ko-KR" sz="6096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is </a:t>
            </a:r>
            <a:r>
              <a:rPr lang="hu-HU" altLang="ko-KR" sz="6096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beautifully</a:t>
            </a:r>
            <a:r>
              <a:rPr lang="hu-HU" altLang="ko-KR" sz="6096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hu-HU" altLang="ko-KR" sz="6096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r>
              <a:rPr lang="hu-HU" altLang="ko-KR" sz="6096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5746782" y="12936938"/>
            <a:ext cx="2149250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duális  igazolást az egyetemi kar tanulmányi osztálya nyomtatja </a:t>
            </a:r>
            <a:r>
              <a:rPr lang="hu-HU" altLang="ko-KR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 duális hallgatóknak, akik teljesítették a duális modult sikeresen</a:t>
            </a:r>
            <a:r>
              <a:rPr lang="hu-HU" altLang="ko-K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duális igazolást aláírja a dékán és a cég vezetője is, ezzel igazolva, hogy a hallgató tényleg rendelkezik a rögzített szakmai gyakorlattal. </a:t>
            </a: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49CCB113-F973-4E80-916C-5A4EE2763913}"/>
              </a:ext>
            </a:extLst>
          </p:cNvPr>
          <p:cNvSpPr/>
          <p:nvPr/>
        </p:nvSpPr>
        <p:spPr>
          <a:xfrm>
            <a:off x="3430668" y="19557833"/>
            <a:ext cx="3078116" cy="3078116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altLang="ko-KR" sz="10287" dirty="0"/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8DD18FCE-4379-3F40-9CAA-4734AEA5A4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0"/>
          <a:stretch/>
        </p:blipFill>
        <p:spPr>
          <a:xfrm>
            <a:off x="17667150" y="4"/>
            <a:ext cx="28784705" cy="26133425"/>
          </a:xfrm>
        </p:spPr>
      </p:pic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46451838" cy="261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267" y="17762527"/>
            <a:ext cx="26876001" cy="2500404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megtisztelő figyelmet!</a:t>
            </a:r>
            <a:endParaRPr lang="en-US" sz="1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"/>
            <a:ext cx="46451837" cy="53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래픽 18">
            <a:extLst>
              <a:ext uri="{FF2B5EF4-FFF2-40B4-BE49-F238E27FC236}">
                <a16:creationId xmlns:a16="http://schemas.microsoft.com/office/drawing/2014/main" id="{32D55EEB-5DD9-4ECC-A57D-199F40E72BED}"/>
              </a:ext>
            </a:extLst>
          </p:cNvPr>
          <p:cNvSpPr/>
          <p:nvPr/>
        </p:nvSpPr>
        <p:spPr>
          <a:xfrm>
            <a:off x="21451906" y="5003499"/>
            <a:ext cx="3548026" cy="21202814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3467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6600" b="1">
                <a:latin typeface="Times New Roman" panose="02020603050405020304" pitchFamily="18" charset="0"/>
                <a:cs typeface="Times New Roman" panose="02020603050405020304" pitchFamily="18" charset="0"/>
              </a:rPr>
              <a:t>Miért előnyös ez az egyetemi hallgatók számára?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F824B1A-432F-4ED9-B995-E564108F6CFB}"/>
              </a:ext>
            </a:extLst>
          </p:cNvPr>
          <p:cNvGrpSpPr/>
          <p:nvPr/>
        </p:nvGrpSpPr>
        <p:grpSpPr>
          <a:xfrm>
            <a:off x="15608877" y="11139062"/>
            <a:ext cx="10782191" cy="3717126"/>
            <a:chOff x="3838575" y="2652725"/>
            <a:chExt cx="4513707" cy="1556086"/>
          </a:xfrm>
          <a:solidFill>
            <a:schemeClr val="tx2">
              <a:lumMod val="75000"/>
            </a:schemeClr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8D9E366-489E-424B-A884-227EB40AC9F9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21CCF305-63D9-4A63-AB69-DC68A10FBD69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F2C29E3-BD62-4EB7-AB70-F60F9CB82E76}"/>
              </a:ext>
            </a:extLst>
          </p:cNvPr>
          <p:cNvGrpSpPr/>
          <p:nvPr/>
        </p:nvGrpSpPr>
        <p:grpSpPr>
          <a:xfrm flipH="1">
            <a:off x="20060778" y="7368073"/>
            <a:ext cx="10782191" cy="3717126"/>
            <a:chOff x="3838575" y="2652725"/>
            <a:chExt cx="4513707" cy="15560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7A1CD3B-8BE1-4B47-987B-783D36E2CC9F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918DCF6-48B8-4AA4-B535-27BB555DB1C4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1FEFB42-6470-4DF5-A40D-725312B7D649}"/>
              </a:ext>
            </a:extLst>
          </p:cNvPr>
          <p:cNvGrpSpPr/>
          <p:nvPr/>
        </p:nvGrpSpPr>
        <p:grpSpPr>
          <a:xfrm>
            <a:off x="15608877" y="18681035"/>
            <a:ext cx="10782191" cy="3717126"/>
            <a:chOff x="3838575" y="2652725"/>
            <a:chExt cx="4513707" cy="1556086"/>
          </a:xfrm>
          <a:solidFill>
            <a:schemeClr val="accent1">
              <a:lumMod val="75000"/>
            </a:schemeClr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32E0A74-6048-407A-9857-4AC957B160F1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7790482-26C6-46DB-8107-A6F6E3BB443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5200AE6-69FA-40CF-87A9-E4952CC8E995}"/>
              </a:ext>
            </a:extLst>
          </p:cNvPr>
          <p:cNvGrpSpPr/>
          <p:nvPr/>
        </p:nvGrpSpPr>
        <p:grpSpPr>
          <a:xfrm flipH="1">
            <a:off x="20060778" y="14910050"/>
            <a:ext cx="10782191" cy="3717126"/>
            <a:chOff x="3838575" y="2652725"/>
            <a:chExt cx="4513707" cy="15560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2547E6FB-F8E1-426A-8293-A14F586B8695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8918C27-5DDB-4C44-AB99-D8109A94C36F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4671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1DCC654-D24B-4D14-8AB0-F2861F88D589}"/>
              </a:ext>
            </a:extLst>
          </p:cNvPr>
          <p:cNvSpPr txBox="1"/>
          <p:nvPr/>
        </p:nvSpPr>
        <p:spPr>
          <a:xfrm>
            <a:off x="1557869" y="10655166"/>
            <a:ext cx="132366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Valós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munkatapasztalat 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szerzése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 a tanulmányok alatt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ko-KR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0030C7E8-5A55-441A-ED03-EA653A726190}"/>
              </a:ext>
            </a:extLst>
          </p:cNvPr>
          <p:cNvSpPr txBox="1"/>
          <p:nvPr/>
        </p:nvSpPr>
        <p:spPr>
          <a:xfrm>
            <a:off x="1557868" y="18197143"/>
            <a:ext cx="132366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Jobb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elhelyezkedési lehetőségek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diploma megszerzése után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ko-KR" sz="8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4F3B8567-B4D6-A76F-4D28-52A8D430AB3C}"/>
              </a:ext>
            </a:extLst>
          </p:cNvPr>
          <p:cNvSpPr txBox="1"/>
          <p:nvPr/>
        </p:nvSpPr>
        <p:spPr>
          <a:xfrm>
            <a:off x="31546963" y="7792933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Fizetett gyakorlati idő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vállalatnál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840BB82-6B95-FD5B-C14D-C442A1D7C97F}"/>
              </a:ext>
            </a:extLst>
          </p:cNvPr>
          <p:cNvSpPr txBox="1"/>
          <p:nvPr/>
        </p:nvSpPr>
        <p:spPr>
          <a:xfrm>
            <a:off x="31546962" y="14800963"/>
            <a:ext cx="132366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tanult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elméleti tudás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azonnali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alkalmazása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gyakorlatban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884" y="884650"/>
            <a:ext cx="44094182" cy="27598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1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Előnyei a vállalatok számára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15437780" y="7319848"/>
            <a:ext cx="15500375" cy="15899383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87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10287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altLang="ko-KR" sz="10287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87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18941379" y="11022947"/>
            <a:ext cx="8493192" cy="849319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/>
          </a:p>
        </p:txBody>
      </p: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18070460" y="10118162"/>
            <a:ext cx="10302771" cy="10302771"/>
          </a:xfrm>
          <a:prstGeom prst="donut">
            <a:avLst>
              <a:gd name="adj" fmla="val 3866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altLang="ko-KR" sz="10287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8660536" y="16896607"/>
            <a:ext cx="1492319" cy="123107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altLang="ko-KR" sz="6858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8680352" y="11015131"/>
            <a:ext cx="1435854" cy="142087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altLang="ko-KR" sz="6858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36397750" y="11086638"/>
            <a:ext cx="1483510" cy="12400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altLang="ko-KR" sz="6858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36756859" y="16747776"/>
            <a:ext cx="758671" cy="165410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altLang="ko-KR" sz="6858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20101334" y="13170152"/>
            <a:ext cx="6437409" cy="3200708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34671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34671" dirty="0"/>
            </a:p>
          </p:txBody>
        </p:sp>
      </p:grpSp>
      <p:sp>
        <p:nvSpPr>
          <p:cNvPr id="31" name="TextBox 29">
            <a:extLst>
              <a:ext uri="{FF2B5EF4-FFF2-40B4-BE49-F238E27FC236}">
                <a16:creationId xmlns:a16="http://schemas.microsoft.com/office/drawing/2014/main" id="{9A549782-66D0-3352-AC3C-561A6D449136}"/>
              </a:ext>
            </a:extLst>
          </p:cNvPr>
          <p:cNvSpPr txBox="1"/>
          <p:nvPr/>
        </p:nvSpPr>
        <p:spPr>
          <a:xfrm>
            <a:off x="1934517" y="10699167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Saját munkaerő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utánpótlás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biztosítása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18FC47F7-BA2B-5015-BCD5-3E0ACA742B47}"/>
              </a:ext>
            </a:extLst>
          </p:cNvPr>
          <p:cNvSpPr txBox="1"/>
          <p:nvPr/>
        </p:nvSpPr>
        <p:spPr>
          <a:xfrm>
            <a:off x="5441726" y="20163534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Friss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tudás és innováció 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bevonása</a:t>
            </a: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3D3C5463-642F-04C6-51B2-0A92C22E1B5E}"/>
              </a:ext>
            </a:extLst>
          </p:cNvPr>
          <p:cNvSpPr txBox="1"/>
          <p:nvPr/>
        </p:nvSpPr>
        <p:spPr>
          <a:xfrm>
            <a:off x="16916592" y="5296499"/>
            <a:ext cx="13236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Költséghatékony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megoldás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0241AFE2-95F5-7A03-238A-568477FAAD7D}"/>
              </a:ext>
            </a:extLst>
          </p:cNvPr>
          <p:cNvSpPr txBox="1"/>
          <p:nvPr/>
        </p:nvSpPr>
        <p:spPr>
          <a:xfrm>
            <a:off x="29443539" y="19687519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Erősödő vállalati márka és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társadalmi felelősségvállalás</a:t>
            </a: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8C57E288-A4C2-DB94-0370-73338957448B}"/>
              </a:ext>
            </a:extLst>
          </p:cNvPr>
          <p:cNvSpPr txBox="1"/>
          <p:nvPr/>
        </p:nvSpPr>
        <p:spPr>
          <a:xfrm>
            <a:off x="31065469" y="10083612"/>
            <a:ext cx="132366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vállalati kultúrához illeszkedő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munkavállalók képzése</a:t>
            </a:r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2656" y="479663"/>
            <a:ext cx="44094182" cy="2759850"/>
          </a:xfrm>
        </p:spPr>
        <p:txBody>
          <a:bodyPr>
            <a:noAutofit/>
          </a:bodyPr>
          <a:lstStyle/>
          <a:p>
            <a:r>
              <a:rPr lang="hu-HU" sz="1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Előnyei az egyetem számára</a:t>
            </a:r>
          </a:p>
        </p:txBody>
      </p: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</p:cNvCxnSpPr>
          <p:nvPr/>
        </p:nvCxnSpPr>
        <p:spPr>
          <a:xfrm rot="10800000">
            <a:off x="13853632" y="13676048"/>
            <a:ext cx="9356311" cy="3044203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</p:cNvCxnSpPr>
          <p:nvPr/>
        </p:nvCxnSpPr>
        <p:spPr>
          <a:xfrm rot="10800000">
            <a:off x="13859193" y="7121426"/>
            <a:ext cx="9350764" cy="25923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16732080" y="6477304"/>
            <a:ext cx="13187483" cy="18704504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91" dirty="0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9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91" dirty="0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91" dirty="0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altLang="ko-KR" sz="10291" dirty="0"/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</p:cNvCxnSpPr>
          <p:nvPr/>
        </p:nvCxnSpPr>
        <p:spPr>
          <a:xfrm flipV="1">
            <a:off x="26166229" y="10398739"/>
            <a:ext cx="6389362" cy="2668005"/>
          </a:xfrm>
          <a:prstGeom prst="bentConnector3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</p:cNvCxnSpPr>
          <p:nvPr/>
        </p:nvCxnSpPr>
        <p:spPr>
          <a:xfrm rot="10800000">
            <a:off x="13853632" y="20230663"/>
            <a:ext cx="3990575" cy="1945946"/>
          </a:xfrm>
          <a:prstGeom prst="bentConnector3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</p:cNvCxnSpPr>
          <p:nvPr/>
        </p:nvCxnSpPr>
        <p:spPr>
          <a:xfrm flipV="1">
            <a:off x="27853361" y="16953351"/>
            <a:ext cx="4702230" cy="435223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9">
            <a:extLst>
              <a:ext uri="{FF2B5EF4-FFF2-40B4-BE49-F238E27FC236}">
                <a16:creationId xmlns:a16="http://schemas.microsoft.com/office/drawing/2014/main" id="{5CDA5FAB-3979-0A8E-A9F9-2ABA97C19893}"/>
              </a:ext>
            </a:extLst>
          </p:cNvPr>
          <p:cNvSpPr txBox="1"/>
          <p:nvPr/>
        </p:nvSpPr>
        <p:spPr>
          <a:xfrm>
            <a:off x="461316" y="5163486"/>
            <a:ext cx="132366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Gyakorlatiasabb,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versenyképesebb képzés 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biztosítása</a:t>
            </a: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27FC178E-C364-4130-9491-0B1000AED224}"/>
              </a:ext>
            </a:extLst>
          </p:cNvPr>
          <p:cNvSpPr txBox="1"/>
          <p:nvPr/>
        </p:nvSpPr>
        <p:spPr>
          <a:xfrm>
            <a:off x="588972" y="12521844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Szorosabb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iparral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0091BADE-95A7-9E17-3CBD-46A2A70EEAAA}"/>
              </a:ext>
            </a:extLst>
          </p:cNvPr>
          <p:cNvSpPr txBox="1"/>
          <p:nvPr/>
        </p:nvSpPr>
        <p:spPr>
          <a:xfrm>
            <a:off x="588972" y="18649093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Jobb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munkaerőpiaci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visszajelzés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D1E774D0-7271-C4DF-028B-985AE6972101}"/>
              </a:ext>
            </a:extLst>
          </p:cNvPr>
          <p:cNvSpPr txBox="1"/>
          <p:nvPr/>
        </p:nvSpPr>
        <p:spPr>
          <a:xfrm>
            <a:off x="32555595" y="8885558"/>
            <a:ext cx="127712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Növeli az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 vonzerőjét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hallgatók körében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D3D1D497-6666-00D3-1667-E7ACF7FB9B3E}"/>
              </a:ext>
            </a:extLst>
          </p:cNvPr>
          <p:cNvSpPr txBox="1"/>
          <p:nvPr/>
        </p:nvSpPr>
        <p:spPr>
          <a:xfrm>
            <a:off x="32871201" y="15676082"/>
            <a:ext cx="1323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Oktatók</a:t>
            </a: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</a:t>
            </a:r>
            <a:r>
              <a:rPr lang="hu-HU" altLang="ko-K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fejlődése</a:t>
            </a:r>
          </a:p>
        </p:txBody>
      </p:sp>
    </p:spTree>
    <p:extLst>
      <p:ext uri="{BB962C8B-B14F-4D97-AF65-F5344CB8AC3E}">
        <p14:creationId xmlns:p14="http://schemas.microsoft.com/office/powerpoint/2010/main" val="221814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8104679" y="1361016"/>
            <a:ext cx="28347163" cy="29264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lépések</a:t>
            </a:r>
            <a:endParaRPr lang="en-US" sz="19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31455362" y="-5716582"/>
            <a:ext cx="2743219" cy="272497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27" name="Oval 26"/>
          <p:cNvSpPr/>
          <p:nvPr/>
        </p:nvSpPr>
        <p:spPr>
          <a:xfrm>
            <a:off x="19420358" y="6719564"/>
            <a:ext cx="2377456" cy="2377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28" name="TextBox 8"/>
          <p:cNvSpPr txBox="1"/>
          <p:nvPr/>
        </p:nvSpPr>
        <p:spPr>
          <a:xfrm>
            <a:off x="19786163" y="7122085"/>
            <a:ext cx="1489510" cy="149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14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9144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31840436" y="-1134427"/>
            <a:ext cx="2743219" cy="26396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24" name="Oval 23"/>
          <p:cNvSpPr/>
          <p:nvPr/>
        </p:nvSpPr>
        <p:spPr>
          <a:xfrm>
            <a:off x="20190383" y="10875011"/>
            <a:ext cx="2377456" cy="2377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25" name="TextBox 12"/>
          <p:cNvSpPr txBox="1"/>
          <p:nvPr/>
        </p:nvSpPr>
        <p:spPr>
          <a:xfrm>
            <a:off x="20575726" y="11277532"/>
            <a:ext cx="1489510" cy="149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14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9144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918141" y="13754407"/>
            <a:ext cx="2377456" cy="2377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17" name="Round Same Side Corner Rectangle 16"/>
          <p:cNvSpPr/>
          <p:nvPr/>
        </p:nvSpPr>
        <p:spPr>
          <a:xfrm rot="16200000">
            <a:off x="31834750" y="3208841"/>
            <a:ext cx="2743219" cy="26396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31158580" y="6684742"/>
            <a:ext cx="2743219" cy="2784329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9" name="TextBox 25"/>
          <p:cNvSpPr txBox="1"/>
          <p:nvPr/>
        </p:nvSpPr>
        <p:spPr bwMode="auto">
          <a:xfrm>
            <a:off x="22163619" y="6773744"/>
            <a:ext cx="21009708" cy="212365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Együttműködési megállapodások kötése </a:t>
            </a:r>
            <a:b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(egyetemi karok – cégek)</a:t>
            </a:r>
          </a:p>
        </p:txBody>
      </p:sp>
      <p:sp>
        <p:nvSpPr>
          <p:cNvPr id="2" name="TextBox 25">
            <a:extLst>
              <a:ext uri="{FF2B5EF4-FFF2-40B4-BE49-F238E27FC236}">
                <a16:creationId xmlns:a16="http://schemas.microsoft.com/office/drawing/2014/main" id="{90557FEE-4450-6DE2-6AF1-086E279D12B2}"/>
              </a:ext>
            </a:extLst>
          </p:cNvPr>
          <p:cNvSpPr txBox="1"/>
          <p:nvPr/>
        </p:nvSpPr>
        <p:spPr bwMode="auto">
          <a:xfrm>
            <a:off x="22953182" y="11245564"/>
            <a:ext cx="21009708" cy="110799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EDKP készítés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54871CFD-74F9-95BB-098C-CBC32C422DC3}"/>
              </a:ext>
            </a:extLst>
          </p:cNvPr>
          <p:cNvSpPr txBox="1"/>
          <p:nvPr/>
        </p:nvSpPr>
        <p:spPr bwMode="auto">
          <a:xfrm>
            <a:off x="23336650" y="15151040"/>
            <a:ext cx="21009708" cy="212365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partnercégek elhelyezése a kari </a:t>
            </a:r>
            <a:b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egyetemi duális oldalakon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C0519E4C-E247-0729-9613-DFBAE13425CE}"/>
              </a:ext>
            </a:extLst>
          </p:cNvPr>
          <p:cNvSpPr txBox="1"/>
          <p:nvPr/>
        </p:nvSpPr>
        <p:spPr bwMode="auto">
          <a:xfrm>
            <a:off x="21553433" y="19535286"/>
            <a:ext cx="23421500" cy="212365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hallgatójelöltek tájékoztatása a duális képzésről és a partnervállalatok listájáról (duális információs nap, duális honlap)</a:t>
            </a:r>
          </a:p>
        </p:txBody>
      </p:sp>
      <p:sp>
        <p:nvSpPr>
          <p:cNvPr id="18" name="Oval 17"/>
          <p:cNvSpPr/>
          <p:nvPr/>
        </p:nvSpPr>
        <p:spPr>
          <a:xfrm>
            <a:off x="18984658" y="19417663"/>
            <a:ext cx="2377456" cy="2377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19" name="TextBox 20"/>
          <p:cNvSpPr txBox="1"/>
          <p:nvPr/>
        </p:nvSpPr>
        <p:spPr>
          <a:xfrm>
            <a:off x="19310752" y="19889291"/>
            <a:ext cx="1489510" cy="149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14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9144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463CF58F-6145-0C16-C413-EE06602D09FA}"/>
              </a:ext>
            </a:extLst>
          </p:cNvPr>
          <p:cNvSpPr/>
          <p:nvPr/>
        </p:nvSpPr>
        <p:spPr>
          <a:xfrm>
            <a:off x="20483689" y="15151040"/>
            <a:ext cx="2377456" cy="2377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64518" tIns="232259" rIns="464518" bIns="2322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9144"/>
          </a:p>
        </p:txBody>
      </p:sp>
      <p:sp>
        <p:nvSpPr>
          <p:cNvPr id="22" name="TextBox 16"/>
          <p:cNvSpPr txBox="1"/>
          <p:nvPr/>
        </p:nvSpPr>
        <p:spPr>
          <a:xfrm>
            <a:off x="20927662" y="15438757"/>
            <a:ext cx="1489510" cy="149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14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9144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együttműködési megállapodás</a:t>
            </a:r>
            <a:endParaRPr lang="en-US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FFC2F3-35E8-46E1-9B02-6BDCAA97BCDE}"/>
              </a:ext>
            </a:extLst>
          </p:cNvPr>
          <p:cNvGrpSpPr/>
          <p:nvPr/>
        </p:nvGrpSpPr>
        <p:grpSpPr>
          <a:xfrm>
            <a:off x="10057020" y="7305312"/>
            <a:ext cx="18940329" cy="15399554"/>
            <a:chOff x="1914525" y="1276351"/>
            <a:chExt cx="5333999" cy="4336841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049B74FC-7694-4B2E-BC5C-112281EAD85A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287"/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179E68F0-BE0B-4B54-9AAC-E4A930759587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287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ACC4DC7-AB32-4E54-B7FF-ABCBE0AED07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287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2E41B6F-1030-4813-8F0D-319FC9F31C44}"/>
              </a:ext>
            </a:extLst>
          </p:cNvPr>
          <p:cNvSpPr/>
          <p:nvPr/>
        </p:nvSpPr>
        <p:spPr>
          <a:xfrm>
            <a:off x="20987826" y="11557774"/>
            <a:ext cx="3155052" cy="31550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E6E9BB-07C7-4550-B3FC-78A1BC3CBF1B}"/>
              </a:ext>
            </a:extLst>
          </p:cNvPr>
          <p:cNvSpPr/>
          <p:nvPr/>
        </p:nvSpPr>
        <p:spPr>
          <a:xfrm>
            <a:off x="10641795" y="14195825"/>
            <a:ext cx="3155052" cy="3155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699126-10DC-4C4C-A328-AD9EF92B4C8B}"/>
              </a:ext>
            </a:extLst>
          </p:cNvPr>
          <p:cNvSpPr/>
          <p:nvPr/>
        </p:nvSpPr>
        <p:spPr>
          <a:xfrm>
            <a:off x="18287577" y="20042637"/>
            <a:ext cx="3155052" cy="31550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305519-CF94-4073-AC6F-8E35010F8236}"/>
              </a:ext>
            </a:extLst>
          </p:cNvPr>
          <p:cNvSpPr txBox="1"/>
          <p:nvPr/>
        </p:nvSpPr>
        <p:spPr>
          <a:xfrm>
            <a:off x="20735905" y="8802853"/>
            <a:ext cx="3658917" cy="267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764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6764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83D18F-C03F-4C7D-BBF1-7B8CC7B92C63}"/>
              </a:ext>
            </a:extLst>
          </p:cNvPr>
          <p:cNvSpPr txBox="1"/>
          <p:nvPr/>
        </p:nvSpPr>
        <p:spPr>
          <a:xfrm>
            <a:off x="13183450" y="5061591"/>
            <a:ext cx="10258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szenátusi</a:t>
            </a:r>
            <a:r>
              <a:rPr lang="en-US" altLang="ko-KR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7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határozat</a:t>
            </a:r>
            <a:endParaRPr lang="hu-HU" altLang="ko-KR" sz="7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u-HU" altLang="ko-KR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szak duális képzésben indításáról</a:t>
            </a:r>
            <a:endParaRPr lang="en-US" altLang="ko-KR" sz="7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04A4B3-32D9-458C-BE47-9B682687EDD6}"/>
              </a:ext>
            </a:extLst>
          </p:cNvPr>
          <p:cNvSpPr txBox="1"/>
          <p:nvPr/>
        </p:nvSpPr>
        <p:spPr>
          <a:xfrm>
            <a:off x="1690301" y="17144774"/>
            <a:ext cx="80328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legalább egy vállalati partnerrel megkötött együttműködési megállapodás,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0E24A4-1921-4776-8154-9F29C65911EF}"/>
              </a:ext>
            </a:extLst>
          </p:cNvPr>
          <p:cNvSpPr txBox="1"/>
          <p:nvPr/>
        </p:nvSpPr>
        <p:spPr>
          <a:xfrm>
            <a:off x="6682003" y="14307563"/>
            <a:ext cx="3658917" cy="267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764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6764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26340A-617C-48B4-B292-2A9592B425F0}"/>
              </a:ext>
            </a:extLst>
          </p:cNvPr>
          <p:cNvSpPr txBox="1"/>
          <p:nvPr/>
        </p:nvSpPr>
        <p:spPr>
          <a:xfrm>
            <a:off x="24563450" y="19965406"/>
            <a:ext cx="3658917" cy="267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764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6764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8A9986-272B-4BCA-8459-DACA2C9BB039}"/>
              </a:ext>
            </a:extLst>
          </p:cNvPr>
          <p:cNvSpPr txBox="1"/>
          <p:nvPr/>
        </p:nvSpPr>
        <p:spPr>
          <a:xfrm>
            <a:off x="28269980" y="20188216"/>
            <a:ext cx="10063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Egyeztetett</a:t>
            </a:r>
            <a:r>
              <a:rPr lang="en-US" altLang="ko-KR" sz="7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7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</a:t>
            </a:r>
            <a:r>
              <a:rPr lang="en-US" altLang="ko-KR" sz="7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7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Képzési</a:t>
            </a:r>
            <a:r>
              <a:rPr lang="en-US" altLang="ko-KR" sz="7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(EDKP)</a:t>
            </a:r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id="{6E23E4E7-7965-49C3-93CF-A9D1B1F79E5B}"/>
              </a:ext>
            </a:extLst>
          </p:cNvPr>
          <p:cNvSpPr/>
          <p:nvPr/>
        </p:nvSpPr>
        <p:spPr>
          <a:xfrm>
            <a:off x="21748006" y="12297587"/>
            <a:ext cx="1634684" cy="162330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 dirty="0">
              <a:solidFill>
                <a:schemeClr val="tx1"/>
              </a:solidFill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B3F55D7-9585-4CFF-9507-21FEAC87AE4B}"/>
              </a:ext>
            </a:extLst>
          </p:cNvPr>
          <p:cNvSpPr/>
          <p:nvPr/>
        </p:nvSpPr>
        <p:spPr>
          <a:xfrm rot="20700000">
            <a:off x="11460642" y="15108429"/>
            <a:ext cx="1517358" cy="132985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1EDA3B-7F50-4726-AC80-50AA08C2CD30}"/>
              </a:ext>
            </a:extLst>
          </p:cNvPr>
          <p:cNvSpPr txBox="1"/>
          <p:nvPr/>
        </p:nvSpPr>
        <p:spPr>
          <a:xfrm>
            <a:off x="32681333" y="6594960"/>
            <a:ext cx="10463074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Teendők</a:t>
            </a:r>
          </a:p>
          <a:p>
            <a:pPr algn="r"/>
            <a:r>
              <a:rPr lang="hu-HU" altLang="ko-KR" sz="1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SZAK </a:t>
            </a:r>
            <a:br>
              <a:rPr lang="hu-HU" altLang="ko-KR" sz="11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11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formában történő indítása </a:t>
            </a:r>
            <a:r>
              <a:rPr lang="hu-HU" altLang="ko-KR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endParaRPr lang="ko-KR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Ábra 3" descr="Ellenőrző lista egyszínű kitöltéssel">
            <a:extLst>
              <a:ext uri="{FF2B5EF4-FFF2-40B4-BE49-F238E27FC236}">
                <a16:creationId xmlns:a16="http://schemas.microsoft.com/office/drawing/2014/main" id="{DCE3552D-57ED-B002-62FC-1B2BDDAF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0436" y="20828163"/>
            <a:ext cx="1584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DBB54-6F6E-A2E8-4ABE-ABF3FF366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B3C727-255E-9D10-583E-D42B34B21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hu-H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együttműködési megállapodás</a:t>
            </a:r>
            <a:endParaRPr lang="en-US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73BE58-F973-296C-8AEC-44F1D005A794}"/>
              </a:ext>
            </a:extLst>
          </p:cNvPr>
          <p:cNvGrpSpPr/>
          <p:nvPr/>
        </p:nvGrpSpPr>
        <p:grpSpPr>
          <a:xfrm>
            <a:off x="10057020" y="7305312"/>
            <a:ext cx="18940329" cy="15399554"/>
            <a:chOff x="1914525" y="1276351"/>
            <a:chExt cx="5333999" cy="4336841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1ED77FCD-8410-72D7-7B95-F598F4058E88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287"/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60F4BF7F-D172-65AD-ACC5-AEE479235F2B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287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93F4BEEA-C236-F805-3F3B-9FB53FDF8230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287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58783DBA-7630-C4FC-9ED7-FCCD6B46FFFB}"/>
              </a:ext>
            </a:extLst>
          </p:cNvPr>
          <p:cNvSpPr/>
          <p:nvPr/>
        </p:nvSpPr>
        <p:spPr>
          <a:xfrm>
            <a:off x="20987826" y="11557774"/>
            <a:ext cx="3155052" cy="31550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DA989A-78BA-FFAC-0357-71BDF6C66339}"/>
              </a:ext>
            </a:extLst>
          </p:cNvPr>
          <p:cNvSpPr/>
          <p:nvPr/>
        </p:nvSpPr>
        <p:spPr>
          <a:xfrm>
            <a:off x="10641795" y="14195825"/>
            <a:ext cx="3155052" cy="3155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287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DB13A6-B88D-BF10-0B72-16121C8EE0E5}"/>
              </a:ext>
            </a:extLst>
          </p:cNvPr>
          <p:cNvSpPr txBox="1"/>
          <p:nvPr/>
        </p:nvSpPr>
        <p:spPr>
          <a:xfrm>
            <a:off x="20735905" y="8802853"/>
            <a:ext cx="3658917" cy="267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764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6764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92EA1-CEE9-0BFB-6521-D6B7EB1E0A0D}"/>
              </a:ext>
            </a:extLst>
          </p:cNvPr>
          <p:cNvSpPr txBox="1"/>
          <p:nvPr/>
        </p:nvSpPr>
        <p:spPr>
          <a:xfrm>
            <a:off x="12939165" y="6476846"/>
            <a:ext cx="10443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7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típusú együttműködési megállapodás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011164-6A82-3C49-1165-0D7A6A85F67B}"/>
              </a:ext>
            </a:extLst>
          </p:cNvPr>
          <p:cNvSpPr txBox="1"/>
          <p:nvPr/>
        </p:nvSpPr>
        <p:spPr>
          <a:xfrm>
            <a:off x="1690301" y="17144772"/>
            <a:ext cx="8032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Duális </a:t>
            </a:r>
            <a:br>
              <a:rPr lang="hu-HU" altLang="ko-KR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Képzési Program (EDKP)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A3F68C-04F8-8A55-F4B4-FF0BA9EE7E3D}"/>
              </a:ext>
            </a:extLst>
          </p:cNvPr>
          <p:cNvSpPr txBox="1"/>
          <p:nvPr/>
        </p:nvSpPr>
        <p:spPr>
          <a:xfrm>
            <a:off x="6682003" y="14307563"/>
            <a:ext cx="3658917" cy="267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764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6764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id="{6247B0F2-6CE8-26CB-EAC2-66A8848C1982}"/>
              </a:ext>
            </a:extLst>
          </p:cNvPr>
          <p:cNvSpPr/>
          <p:nvPr/>
        </p:nvSpPr>
        <p:spPr>
          <a:xfrm>
            <a:off x="21748006" y="12297587"/>
            <a:ext cx="1634684" cy="162330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 dirty="0">
              <a:solidFill>
                <a:schemeClr val="tx1"/>
              </a:solidFill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69031890-1DB2-22EA-B2AE-3E523D7A460D}"/>
              </a:ext>
            </a:extLst>
          </p:cNvPr>
          <p:cNvSpPr/>
          <p:nvPr/>
        </p:nvSpPr>
        <p:spPr>
          <a:xfrm rot="20700000">
            <a:off x="11460642" y="15108429"/>
            <a:ext cx="1517358" cy="132985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89" tIns="174194" rIns="348389" bIns="1741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287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B7D3EC-2EDD-5DAC-F64A-7EF8AF2C8BB7}"/>
              </a:ext>
            </a:extLst>
          </p:cNvPr>
          <p:cNvSpPr txBox="1"/>
          <p:nvPr/>
        </p:nvSpPr>
        <p:spPr>
          <a:xfrm>
            <a:off x="28122394" y="6059529"/>
            <a:ext cx="16058181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1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Teendők</a:t>
            </a:r>
          </a:p>
          <a:p>
            <a:pPr algn="r"/>
            <a:r>
              <a:rPr lang="hu-HU" altLang="ko-KR" sz="11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Meglévő duális szak, </a:t>
            </a:r>
          </a:p>
          <a:p>
            <a:pPr algn="r"/>
            <a:r>
              <a:rPr lang="hu-HU" altLang="ko-KR" sz="1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PARTNERCÉGGEL </a:t>
            </a:r>
            <a:r>
              <a:rPr lang="hu-HU" altLang="ko-KR" sz="11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kötött megállapodás </a:t>
            </a:r>
            <a:br>
              <a:rPr lang="hu-HU" altLang="ko-KR" sz="11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ko-KR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endParaRPr lang="ko-KR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Ábra 3" descr="Ellenőrző lista egyszínű kitöltéssel">
            <a:extLst>
              <a:ext uri="{FF2B5EF4-FFF2-40B4-BE49-F238E27FC236}">
                <a16:creationId xmlns:a16="http://schemas.microsoft.com/office/drawing/2014/main" id="{B0F25C2C-450E-94EB-FCC5-559748E4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0436" y="20828163"/>
            <a:ext cx="1584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1614</Words>
  <Application>Microsoft Office PowerPoint</Application>
  <PresentationFormat>Egyéni</PresentationFormat>
  <Paragraphs>240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Times New Roman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Éva Takács</cp:lastModifiedBy>
  <cp:revision>84</cp:revision>
  <dcterms:created xsi:type="dcterms:W3CDTF">2021-02-22T15:24:10Z</dcterms:created>
  <dcterms:modified xsi:type="dcterms:W3CDTF">2025-05-05T11:06:36Z</dcterms:modified>
</cp:coreProperties>
</file>